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74" r:id="rId7"/>
    <p:sldId id="273" r:id="rId8"/>
    <p:sldId id="271" r:id="rId9"/>
    <p:sldId id="276" r:id="rId10"/>
    <p:sldId id="275" r:id="rId11"/>
    <p:sldId id="268" r:id="rId12"/>
    <p:sldId id="270" r:id="rId13"/>
    <p:sldId id="272"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27"/>
    <a:srgbClr val="EA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3CB95-7623-47D2-A1F5-7FC46D1667DE}" v="6" dt="2023-06-09T13:19:01.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75189" autoAdjust="0"/>
  </p:normalViewPr>
  <p:slideViewPr>
    <p:cSldViewPr snapToObjects="1">
      <p:cViewPr varScale="1">
        <p:scale>
          <a:sx n="30" d="100"/>
          <a:sy n="30" d="100"/>
        </p:scale>
        <p:origin x="14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AA2DA9-D1D6-F644-AB7C-CD9DF88E402C}" type="datetime1">
              <a:rPr lang="en-US" smtClean="0"/>
              <a:pPr/>
              <a:t>6/12/2023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115B3-CF1C-354C-97FF-8CF48572D501}" type="slidenum">
              <a:rPr lang="en-US" smtClean="0"/>
              <a:pPr/>
              <a:t>‹#›</a:t>
            </a:fld>
            <a:endParaRPr lang="en-US"/>
          </a:p>
        </p:txBody>
      </p:sp>
    </p:spTree>
    <p:extLst>
      <p:ext uri="{BB962C8B-B14F-4D97-AF65-F5344CB8AC3E}">
        <p14:creationId xmlns:p14="http://schemas.microsoft.com/office/powerpoint/2010/main" val="330658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16690-09DF-674A-A6E4-56034B916E7B}" type="datetime1">
              <a:rPr lang="en-US" smtClean="0"/>
              <a:pPr/>
              <a:t>6/12/2023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99BF3-703F-FB4F-97E2-B1265889E382}" type="slidenum">
              <a:rPr lang="en-US" smtClean="0"/>
              <a:pPr/>
              <a:t>‹#›</a:t>
            </a:fld>
            <a:endParaRPr lang="en-US"/>
          </a:p>
        </p:txBody>
      </p:sp>
    </p:spTree>
    <p:extLst>
      <p:ext uri="{BB962C8B-B14F-4D97-AF65-F5344CB8AC3E}">
        <p14:creationId xmlns:p14="http://schemas.microsoft.com/office/powerpoint/2010/main" val="3294934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dirty="0"/>
              <a:t>Alliance 8.7 </a:t>
            </a:r>
            <a:r>
              <a:rPr lang="es-ES" dirty="0" err="1"/>
              <a:t>is</a:t>
            </a:r>
            <a:r>
              <a:rPr lang="es-ES" dirty="0"/>
              <a:t> a </a:t>
            </a:r>
            <a:r>
              <a:rPr lang="es-ES" b="1" dirty="0"/>
              <a:t>global Partnership </a:t>
            </a:r>
            <a:r>
              <a:rPr lang="es-ES" dirty="0" err="1"/>
              <a:t>that</a:t>
            </a:r>
            <a:r>
              <a:rPr lang="es-ES" dirty="0"/>
              <a:t> </a:t>
            </a:r>
            <a:r>
              <a:rPr lang="es-ES" dirty="0" err="1"/>
              <a:t>aims</a:t>
            </a:r>
            <a:r>
              <a:rPr lang="es-ES" dirty="0"/>
              <a:t> </a:t>
            </a:r>
            <a:r>
              <a:rPr lang="es-ES" dirty="0" err="1"/>
              <a:t>to</a:t>
            </a:r>
            <a:r>
              <a:rPr lang="es-ES" dirty="0"/>
              <a:t> </a:t>
            </a:r>
            <a:r>
              <a:rPr lang="es-ES" dirty="0" err="1"/>
              <a:t>achieve</a:t>
            </a:r>
            <a:r>
              <a:rPr lang="es-ES" dirty="0"/>
              <a:t> target 8.7 of </a:t>
            </a:r>
            <a:r>
              <a:rPr lang="es-ES" dirty="0" err="1"/>
              <a:t>the</a:t>
            </a:r>
            <a:r>
              <a:rPr lang="es-ES" dirty="0"/>
              <a:t> </a:t>
            </a:r>
            <a:r>
              <a:rPr lang="es-ES" dirty="0" err="1"/>
              <a:t>SDGs</a:t>
            </a:r>
            <a:r>
              <a:rPr lang="es-ES" dirty="0"/>
              <a:t>:</a:t>
            </a:r>
          </a:p>
          <a:p>
            <a:r>
              <a:rPr lang="en-GB" dirty="0"/>
              <a:t>- eradicating forced labour, ending modern slavery and human trafficking, and prohibiting and eliminating the worst forms of child labour, including recruitment and use of child soldiers, and by 2025 ending child labour in all its forms.</a:t>
            </a:r>
          </a:p>
          <a:p>
            <a:endParaRPr lang="en-GB" dirty="0"/>
          </a:p>
          <a:p>
            <a:r>
              <a:rPr lang="en-GB" dirty="0"/>
              <a:t>What are the global challenges:</a:t>
            </a:r>
          </a:p>
          <a:p>
            <a:r>
              <a:rPr lang="fr-FR" sz="1200" b="1" dirty="0" err="1"/>
              <a:t>Today</a:t>
            </a:r>
            <a:r>
              <a:rPr lang="fr-FR" sz="1200" b="1" dirty="0"/>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fr-FR" sz="1200" dirty="0"/>
              <a:t>50 million people are </a:t>
            </a:r>
            <a:r>
              <a:rPr lang="fr-FR" sz="1200" b="1" dirty="0" err="1"/>
              <a:t>victims</a:t>
            </a:r>
            <a:r>
              <a:rPr lang="fr-FR" sz="1200" b="1" dirty="0"/>
              <a:t> of modern </a:t>
            </a:r>
            <a:r>
              <a:rPr lang="fr-FR" sz="1200" b="1" dirty="0" err="1"/>
              <a:t>slavery</a:t>
            </a:r>
            <a:r>
              <a:rPr lang="fr-FR" sz="1200" dirty="0"/>
              <a:t>, </a:t>
            </a:r>
          </a:p>
          <a:p>
            <a:pPr marL="285750" indent="-285750">
              <a:buFontTx/>
              <a:buChar char="-"/>
            </a:pPr>
            <a:r>
              <a:rPr lang="fr-FR" sz="1200" dirty="0"/>
              <a:t>28 million people are in </a:t>
            </a:r>
            <a:r>
              <a:rPr lang="fr-FR" sz="1200" b="1" dirty="0" err="1">
                <a:solidFill>
                  <a:srgbClr val="FF0000"/>
                </a:solidFill>
              </a:rPr>
              <a:t>forced</a:t>
            </a:r>
            <a:r>
              <a:rPr lang="fr-FR" sz="1200" b="1" dirty="0">
                <a:solidFill>
                  <a:srgbClr val="FF0000"/>
                </a:solidFill>
              </a:rPr>
              <a:t> labour </a:t>
            </a:r>
          </a:p>
          <a:p>
            <a:pPr marL="285750" indent="-285750">
              <a:buFontTx/>
              <a:buChar char="-"/>
            </a:pPr>
            <a:r>
              <a:rPr lang="fr-FR" sz="1200" dirty="0"/>
              <a:t>22 million people are in </a:t>
            </a:r>
            <a:r>
              <a:rPr lang="fr-FR" sz="1200" b="1" dirty="0" err="1">
                <a:solidFill>
                  <a:srgbClr val="FF0000"/>
                </a:solidFill>
              </a:rPr>
              <a:t>forced</a:t>
            </a:r>
            <a:r>
              <a:rPr lang="fr-FR" sz="1200" b="1" dirty="0">
                <a:solidFill>
                  <a:srgbClr val="FF0000"/>
                </a:solidFill>
              </a:rPr>
              <a:t> </a:t>
            </a:r>
            <a:r>
              <a:rPr lang="fr-FR" sz="1200" b="1" dirty="0" err="1">
                <a:solidFill>
                  <a:srgbClr val="FF0000"/>
                </a:solidFill>
              </a:rPr>
              <a:t>marriage</a:t>
            </a:r>
            <a:endParaRPr lang="fr-FR" sz="1200" b="1" dirty="0">
              <a:solidFill>
                <a:srgbClr val="FF0000"/>
              </a:solidFill>
            </a:endParaRPr>
          </a:p>
          <a:p>
            <a:pPr marL="285750" indent="-285750">
              <a:buFontTx/>
              <a:buChar char="-"/>
            </a:pPr>
            <a:r>
              <a:rPr lang="fr-FR" sz="1200" dirty="0"/>
              <a:t>And 160 million </a:t>
            </a:r>
            <a:r>
              <a:rPr lang="fr-FR" sz="1200" dirty="0" err="1"/>
              <a:t>children</a:t>
            </a:r>
            <a:r>
              <a:rPr lang="fr-FR" sz="1200" dirty="0"/>
              <a:t> are in </a:t>
            </a:r>
            <a:r>
              <a:rPr lang="fr-FR" sz="1200" b="1" dirty="0" err="1">
                <a:solidFill>
                  <a:srgbClr val="FF0000"/>
                </a:solidFill>
              </a:rPr>
              <a:t>child</a:t>
            </a:r>
            <a:r>
              <a:rPr lang="fr-FR" sz="1200" b="1" dirty="0">
                <a:solidFill>
                  <a:srgbClr val="FF0000"/>
                </a:solidFill>
              </a:rPr>
              <a:t> labour, o</a:t>
            </a:r>
            <a:r>
              <a:rPr lang="fr-FR" sz="1200" dirty="0"/>
              <a:t>f </a:t>
            </a:r>
            <a:r>
              <a:rPr lang="fr-FR" sz="1200" dirty="0" err="1"/>
              <a:t>which</a:t>
            </a:r>
            <a:r>
              <a:rPr lang="fr-FR" sz="1200" dirty="0"/>
              <a:t>, 79 million are in </a:t>
            </a:r>
            <a:r>
              <a:rPr lang="fr-FR" sz="1200" b="1" dirty="0" err="1">
                <a:solidFill>
                  <a:srgbClr val="FF0000"/>
                </a:solidFill>
              </a:rPr>
              <a:t>hazardous</a:t>
            </a:r>
            <a:r>
              <a:rPr lang="fr-FR" sz="1200" b="1" dirty="0">
                <a:solidFill>
                  <a:srgbClr val="FF0000"/>
                </a:solidFill>
              </a:rPr>
              <a:t> </a:t>
            </a:r>
            <a:r>
              <a:rPr lang="fr-FR" sz="1200" b="1" dirty="0" err="1">
                <a:solidFill>
                  <a:srgbClr val="FF0000"/>
                </a:solidFill>
              </a:rPr>
              <a:t>work</a:t>
            </a:r>
            <a:endParaRPr lang="fr-FR" sz="1200" b="1" dirty="0">
              <a:solidFill>
                <a:srgbClr val="FF0000"/>
              </a:solidFill>
            </a:endParaRPr>
          </a:p>
          <a:p>
            <a:pPr marL="285750" indent="-285750">
              <a:buFontTx/>
              <a:buChar char="-"/>
            </a:pPr>
            <a:endParaRPr lang="fr-FR" sz="1200" b="1" dirty="0">
              <a:solidFill>
                <a:srgbClr val="FF0000"/>
              </a:solidFill>
            </a:endParaRPr>
          </a:p>
          <a:p>
            <a:pPr marL="0" indent="0">
              <a:buFontTx/>
              <a:buNone/>
            </a:pPr>
            <a:r>
              <a:rPr lang="fr-FR" sz="1200" b="1" dirty="0">
                <a:solidFill>
                  <a:srgbClr val="FF0000"/>
                </a:solidFill>
              </a:rPr>
              <a:t>So the Alliance </a:t>
            </a:r>
            <a:r>
              <a:rPr lang="fr-FR" sz="1200" b="1" dirty="0" err="1">
                <a:solidFill>
                  <a:srgbClr val="FF0000"/>
                </a:solidFill>
              </a:rPr>
              <a:t>aims</a:t>
            </a:r>
            <a:r>
              <a:rPr lang="fr-FR" sz="1200" b="1" dirty="0">
                <a:solidFill>
                  <a:srgbClr val="FF0000"/>
                </a:solidFill>
              </a:rPr>
              <a:t> to </a:t>
            </a:r>
            <a:r>
              <a:rPr lang="fr-FR" sz="1200" b="1" dirty="0" err="1">
                <a:solidFill>
                  <a:srgbClr val="FF0000"/>
                </a:solidFill>
              </a:rPr>
              <a:t>bring</a:t>
            </a:r>
            <a:r>
              <a:rPr lang="fr-FR" sz="1200" b="1" dirty="0">
                <a:solidFill>
                  <a:srgbClr val="FF0000"/>
                </a:solidFill>
              </a:rPr>
              <a:t> </a:t>
            </a:r>
            <a:r>
              <a:rPr lang="fr-FR" sz="1200" b="1" dirty="0" err="1">
                <a:solidFill>
                  <a:srgbClr val="FF0000"/>
                </a:solidFill>
              </a:rPr>
              <a:t>coordinated</a:t>
            </a:r>
            <a:r>
              <a:rPr lang="fr-FR" sz="1200" b="1" dirty="0">
                <a:solidFill>
                  <a:srgbClr val="FF0000"/>
                </a:solidFill>
              </a:rPr>
              <a:t> </a:t>
            </a:r>
            <a:r>
              <a:rPr lang="fr-FR" sz="1200" b="1" dirty="0" err="1">
                <a:solidFill>
                  <a:srgbClr val="FF0000"/>
                </a:solidFill>
              </a:rPr>
              <a:t>responses</a:t>
            </a:r>
            <a:r>
              <a:rPr lang="fr-FR" sz="1200" b="1" dirty="0">
                <a:solidFill>
                  <a:srgbClr val="FF0000"/>
                </a:solidFill>
              </a:rPr>
              <a:t> to </a:t>
            </a:r>
            <a:r>
              <a:rPr lang="fr-FR" sz="1200" b="1" dirty="0" err="1">
                <a:solidFill>
                  <a:srgbClr val="FF0000"/>
                </a:solidFill>
              </a:rPr>
              <a:t>these</a:t>
            </a:r>
            <a:r>
              <a:rPr lang="fr-FR" sz="1200" b="1" dirty="0">
                <a:solidFill>
                  <a:srgbClr val="FF0000"/>
                </a:solidFill>
              </a:rPr>
              <a:t> challenges </a:t>
            </a:r>
            <a:r>
              <a:rPr lang="fr-FR" sz="1200" b="1" dirty="0" err="1">
                <a:solidFill>
                  <a:srgbClr val="FF0000"/>
                </a:solidFill>
              </a:rPr>
              <a:t>through</a:t>
            </a:r>
            <a:r>
              <a:rPr lang="fr-FR" sz="1200" b="1" dirty="0">
                <a:solidFill>
                  <a:srgbClr val="FF0000"/>
                </a:solidFill>
              </a:rPr>
              <a:t>:</a:t>
            </a:r>
          </a:p>
          <a:p>
            <a:pPr marL="228600" indent="-228600">
              <a:buFont typeface="+mj-lt"/>
              <a:buAutoNum type="arabicPeriod"/>
            </a:pPr>
            <a:r>
              <a:rPr lang="en-GB" b="1" dirty="0"/>
              <a:t>Accelerating action: </a:t>
            </a:r>
            <a:r>
              <a:rPr lang="en-GB" dirty="0"/>
              <a:t>government strategies to achieve Target 8.7, provisions in budgets for national action plans and identification of funding gaps and resource mobilisation strategies. Coordination with workers’ and employers’ organisations</a:t>
            </a:r>
          </a:p>
          <a:p>
            <a:pPr marL="228600" indent="-228600">
              <a:buFont typeface="+mj-lt"/>
              <a:buAutoNum type="arabicPeriod"/>
            </a:pPr>
            <a:r>
              <a:rPr lang="en-GB" b="1" dirty="0"/>
              <a:t>Conducting research and sharing knowledge:</a:t>
            </a:r>
            <a:r>
              <a:rPr lang="en-GB" dirty="0"/>
              <a:t> target 8.7 related knowledge and knowledge platform, </a:t>
            </a:r>
            <a:r>
              <a:rPr lang="en-GB" sz="1800" b="0" i="0" u="none" strike="noStrike" baseline="0" dirty="0">
                <a:latin typeface="GothamLight"/>
              </a:rPr>
              <a:t>using evidence to adopt policy responses.</a:t>
            </a:r>
            <a:endParaRPr lang="en-GB" dirty="0"/>
          </a:p>
          <a:p>
            <a:pPr marL="228600" indent="-228600">
              <a:buFont typeface="+mj-lt"/>
              <a:buAutoNum type="arabicPeriod"/>
            </a:pPr>
            <a:r>
              <a:rPr lang="en-GB" b="1" dirty="0"/>
              <a:t>Driving innovation and leveraging resources: </a:t>
            </a:r>
            <a:r>
              <a:rPr lang="en-GB" dirty="0"/>
              <a:t>new ways of partnering, leveraging SSTC, donor coordination and increased funding</a:t>
            </a:r>
            <a:endParaRPr lang="fr-FR" dirty="0"/>
          </a:p>
          <a:p>
            <a:pPr marL="0" indent="0">
              <a:buFontTx/>
              <a:buNone/>
            </a:pPr>
            <a:endParaRPr lang="fr-FR" sz="1200" b="1" dirty="0">
              <a:solidFill>
                <a:srgbClr val="FF0000"/>
              </a:solidFill>
            </a:endParaRPr>
          </a:p>
          <a:p>
            <a:endParaRPr lang="fr-FR" dirty="0"/>
          </a:p>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2</a:t>
            </a:fld>
            <a:endParaRPr lang="en-US"/>
          </a:p>
        </p:txBody>
      </p:sp>
    </p:spTree>
    <p:extLst>
      <p:ext uri="{BB962C8B-B14F-4D97-AF65-F5344CB8AC3E}">
        <p14:creationId xmlns:p14="http://schemas.microsoft.com/office/powerpoint/2010/main" val="178254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Governments (Chair: France, Deputy: Argentina)</a:t>
            </a:r>
          </a:p>
          <a:p>
            <a:r>
              <a:rPr lang="en-GB" sz="1200" dirty="0"/>
              <a:t>Representatives of workers’ organisations </a:t>
            </a:r>
          </a:p>
          <a:p>
            <a:r>
              <a:rPr lang="en-GB" sz="1200" dirty="0"/>
              <a:t>Representatives of employers’ organisations (and companies through business networks)</a:t>
            </a:r>
          </a:p>
          <a:p>
            <a:r>
              <a:rPr lang="en-GB" sz="1200" dirty="0"/>
              <a:t>International Civil Society Organisations </a:t>
            </a:r>
          </a:p>
          <a:p>
            <a:r>
              <a:rPr lang="en-GB" sz="1200" dirty="0"/>
              <a:t>UN and International Organisations (IOM, UNICEF, OHCHR, FAO, UNHCR, UNODC, UNDP, </a:t>
            </a:r>
            <a:r>
              <a:rPr lang="en-GB" sz="1200" dirty="0" err="1"/>
              <a:t>UNWomen</a:t>
            </a:r>
            <a:r>
              <a:rPr lang="en-GB" sz="1200" dirty="0"/>
              <a:t>, OECD, …)</a:t>
            </a:r>
          </a:p>
          <a:p>
            <a:r>
              <a:rPr lang="en-GB" sz="1200" dirty="0"/>
              <a:t>Regional Organisations (OSCE, ICMPD, African Union, Bali Process, Regional Initiative Latin America and Caribbean Free of Child Labour)</a:t>
            </a:r>
          </a:p>
          <a:p>
            <a:r>
              <a:rPr lang="en-GB" sz="1200" dirty="0"/>
              <a:t>Research Institutions (e.g. UN University and partners)</a:t>
            </a:r>
            <a:endParaRPr lang="en-BE" sz="1200" dirty="0"/>
          </a:p>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3</a:t>
            </a:fld>
            <a:endParaRPr lang="en-US"/>
          </a:p>
        </p:txBody>
      </p:sp>
    </p:spTree>
    <p:extLst>
      <p:ext uri="{BB962C8B-B14F-4D97-AF65-F5344CB8AC3E}">
        <p14:creationId xmlns:p14="http://schemas.microsoft.com/office/powerpoint/2010/main" val="56854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A Global Coordination Group</a:t>
            </a:r>
          </a:p>
          <a:p>
            <a:pPr marL="0" marR="0" lvl="0" indent="0" algn="l" defTabSz="457200" rtl="0" eaLnBrk="1" fontAlgn="auto" latinLnBrk="0" hangingPunct="1">
              <a:lnSpc>
                <a:spcPct val="100000"/>
              </a:lnSpc>
              <a:spcBef>
                <a:spcPts val="0"/>
              </a:spcBef>
              <a:spcAft>
                <a:spcPts val="0"/>
              </a:spcAft>
              <a:buClrTx/>
              <a:buSzTx/>
              <a:buFontTx/>
              <a:buNone/>
              <a:tabLst/>
              <a:defRPr/>
            </a:pPr>
            <a:r>
              <a:rPr lang="es-ES" b="1" dirty="0" err="1"/>
              <a:t>Pathfinder</a:t>
            </a:r>
            <a:r>
              <a:rPr lang="es-ES" b="1" dirty="0"/>
              <a:t> </a:t>
            </a:r>
            <a:r>
              <a:rPr lang="es-ES" b="1" dirty="0" err="1"/>
              <a:t>countries</a:t>
            </a:r>
            <a:r>
              <a:rPr lang="es-ES" b="1" dirty="0"/>
              <a:t>:  </a:t>
            </a:r>
            <a:r>
              <a:rPr lang="es-ES" b="0" dirty="0" err="1"/>
              <a:t>who</a:t>
            </a:r>
            <a:r>
              <a:rPr lang="es-ES" b="0" dirty="0"/>
              <a:t> </a:t>
            </a:r>
            <a:r>
              <a:rPr lang="es-ES" b="0" dirty="0" err="1"/>
              <a:t>implement</a:t>
            </a:r>
            <a:r>
              <a:rPr lang="es-ES" b="0" dirty="0"/>
              <a:t> </a:t>
            </a:r>
            <a:r>
              <a:rPr lang="es-ES" b="0" dirty="0" err="1"/>
              <a:t>roadmaps</a:t>
            </a:r>
            <a:r>
              <a:rPr lang="es-ES" b="0" dirty="0"/>
              <a:t> at country </a:t>
            </a:r>
            <a:r>
              <a:rPr lang="es-ES" b="0" dirty="0" err="1"/>
              <a:t>level</a:t>
            </a:r>
            <a:endParaRPr lang="es-ES" b="1" dirty="0"/>
          </a:p>
          <a:p>
            <a:r>
              <a:rPr lang="es-ES" b="1" dirty="0" err="1"/>
              <a:t>Action</a:t>
            </a:r>
            <a:r>
              <a:rPr lang="es-ES" b="1" dirty="0"/>
              <a:t> and </a:t>
            </a:r>
            <a:r>
              <a:rPr lang="es-ES" b="1" dirty="0" err="1"/>
              <a:t>working</a:t>
            </a:r>
            <a:r>
              <a:rPr lang="es-ES" b="1" dirty="0"/>
              <a:t> </a:t>
            </a:r>
            <a:r>
              <a:rPr lang="es-ES" b="1" dirty="0" err="1"/>
              <a:t>groups</a:t>
            </a:r>
            <a:endParaRPr lang="es-ES" b="1" dirty="0"/>
          </a:p>
          <a:p>
            <a:r>
              <a:rPr lang="es-ES" b="1" dirty="0"/>
              <a:t>Global </a:t>
            </a:r>
            <a:r>
              <a:rPr lang="es-ES" b="1" dirty="0" err="1"/>
              <a:t>partners</a:t>
            </a:r>
            <a:r>
              <a:rPr lang="es-ES" b="1" dirty="0"/>
              <a:t> (</a:t>
            </a:r>
            <a:r>
              <a:rPr lang="es-ES" b="1" dirty="0" err="1"/>
              <a:t>currently</a:t>
            </a:r>
            <a:r>
              <a:rPr lang="es-ES" b="1" dirty="0"/>
              <a:t> </a:t>
            </a:r>
            <a:r>
              <a:rPr lang="es-ES" b="1" dirty="0" err="1"/>
              <a:t>around</a:t>
            </a:r>
            <a:r>
              <a:rPr lang="es-ES" b="1" dirty="0"/>
              <a:t> 375) </a:t>
            </a:r>
            <a:r>
              <a:rPr lang="es-ES" b="1" dirty="0" err="1"/>
              <a:t>who</a:t>
            </a:r>
            <a:r>
              <a:rPr lang="es-ES" b="1" dirty="0"/>
              <a:t> </a:t>
            </a:r>
            <a:r>
              <a:rPr lang="es-ES" b="1" dirty="0" err="1"/>
              <a:t>participate</a:t>
            </a:r>
            <a:r>
              <a:rPr lang="es-ES" b="1" dirty="0"/>
              <a:t> in </a:t>
            </a:r>
            <a:r>
              <a:rPr lang="es-ES" b="1" dirty="0" err="1"/>
              <a:t>Action</a:t>
            </a:r>
            <a:r>
              <a:rPr lang="es-ES" b="1" dirty="0"/>
              <a:t> </a:t>
            </a:r>
            <a:r>
              <a:rPr lang="es-ES" b="1" dirty="0" err="1"/>
              <a:t>groups</a:t>
            </a:r>
            <a:r>
              <a:rPr lang="es-ES" b="1" dirty="0"/>
              <a:t> and </a:t>
            </a:r>
            <a:r>
              <a:rPr lang="es-ES" b="1" dirty="0" err="1"/>
              <a:t>specific</a:t>
            </a:r>
            <a:r>
              <a:rPr lang="es-ES" b="1" dirty="0"/>
              <a:t> </a:t>
            </a:r>
            <a:r>
              <a:rPr lang="es-ES" b="1" dirty="0" err="1"/>
              <a:t>activities</a:t>
            </a:r>
            <a:r>
              <a:rPr lang="es-ES" b="1" dirty="0"/>
              <a:t> of </a:t>
            </a:r>
            <a:r>
              <a:rPr lang="es-ES" b="1" dirty="0" err="1"/>
              <a:t>the</a:t>
            </a:r>
            <a:r>
              <a:rPr lang="es-ES" b="1" dirty="0"/>
              <a:t> Alliance, </a:t>
            </a:r>
            <a:r>
              <a:rPr lang="es-ES" b="1" dirty="0" err="1"/>
              <a:t>they</a:t>
            </a:r>
            <a:r>
              <a:rPr lang="es-ES" b="1" dirty="0"/>
              <a:t> </a:t>
            </a:r>
            <a:r>
              <a:rPr lang="es-ES" b="1" dirty="0" err="1"/>
              <a:t>also</a:t>
            </a:r>
            <a:r>
              <a:rPr lang="es-ES" b="1" dirty="0"/>
              <a:t> </a:t>
            </a:r>
            <a:r>
              <a:rPr lang="es-ES" b="1" dirty="0" err="1"/>
              <a:t>make</a:t>
            </a:r>
            <a:r>
              <a:rPr lang="es-ES" b="1" dirty="0"/>
              <a:t> </a:t>
            </a:r>
            <a:r>
              <a:rPr lang="es-ES" b="1" dirty="0" err="1"/>
              <a:t>pledges</a:t>
            </a:r>
            <a:r>
              <a:rPr lang="es-ES" b="1" dirty="0"/>
              <a:t>: </a:t>
            </a:r>
            <a:r>
              <a:rPr lang="es-ES" dirty="0" err="1"/>
              <a:t>including</a:t>
            </a:r>
            <a:r>
              <a:rPr lang="es-ES" dirty="0"/>
              <a:t> </a:t>
            </a:r>
            <a:r>
              <a:rPr lang="es-ES" dirty="0" err="1"/>
              <a:t>CSOs</a:t>
            </a:r>
            <a:r>
              <a:rPr lang="es-ES" dirty="0"/>
              <a:t>, </a:t>
            </a:r>
            <a:r>
              <a:rPr lang="es-ES" dirty="0" err="1"/>
              <a:t>international</a:t>
            </a:r>
            <a:r>
              <a:rPr lang="es-ES" dirty="0"/>
              <a:t> </a:t>
            </a:r>
            <a:r>
              <a:rPr lang="es-ES" dirty="0" err="1"/>
              <a:t>or</a:t>
            </a:r>
            <a:r>
              <a:rPr lang="es-ES" dirty="0"/>
              <a:t> regional </a:t>
            </a:r>
            <a:r>
              <a:rPr lang="es-ES" dirty="0" err="1"/>
              <a:t>organisations</a:t>
            </a:r>
            <a:r>
              <a:rPr lang="es-ES" dirty="0"/>
              <a:t>, </a:t>
            </a:r>
            <a:r>
              <a:rPr lang="es-ES" dirty="0" err="1"/>
              <a:t>government</a:t>
            </a:r>
            <a:r>
              <a:rPr lang="es-ES" dirty="0"/>
              <a:t> </a:t>
            </a:r>
            <a:r>
              <a:rPr lang="es-ES" dirty="0" err="1"/>
              <a:t>institutions</a:t>
            </a:r>
            <a:r>
              <a:rPr lang="es-ES" dirty="0"/>
              <a:t>, </a:t>
            </a:r>
            <a:r>
              <a:rPr lang="es-ES" dirty="0" err="1"/>
              <a:t>academic</a:t>
            </a:r>
            <a:r>
              <a:rPr lang="es-ES" dirty="0"/>
              <a:t> </a:t>
            </a:r>
            <a:r>
              <a:rPr lang="es-ES" dirty="0" err="1"/>
              <a:t>institutions</a:t>
            </a:r>
            <a:r>
              <a:rPr lang="es-ES" dirty="0"/>
              <a:t> </a:t>
            </a:r>
            <a:r>
              <a:rPr lang="es-ES" dirty="0" err="1"/>
              <a:t>or</a:t>
            </a:r>
            <a:r>
              <a:rPr lang="es-ES" dirty="0"/>
              <a:t> </a:t>
            </a:r>
            <a:r>
              <a:rPr lang="es-ES" dirty="0" err="1"/>
              <a:t>think</a:t>
            </a:r>
            <a:r>
              <a:rPr lang="es-ES" dirty="0"/>
              <a:t> </a:t>
            </a:r>
            <a:r>
              <a:rPr lang="es-ES" dirty="0" err="1"/>
              <a:t>tanks</a:t>
            </a:r>
            <a:r>
              <a:rPr lang="es-ES" dirty="0"/>
              <a:t>, </a:t>
            </a:r>
            <a:r>
              <a:rPr lang="es-ES" dirty="0" err="1"/>
              <a:t>employer</a:t>
            </a:r>
            <a:r>
              <a:rPr lang="es-ES" dirty="0"/>
              <a:t> and/</a:t>
            </a:r>
            <a:r>
              <a:rPr lang="es-ES" dirty="0" err="1"/>
              <a:t>or</a:t>
            </a:r>
            <a:r>
              <a:rPr lang="es-ES" dirty="0"/>
              <a:t> </a:t>
            </a:r>
            <a:r>
              <a:rPr lang="es-ES" dirty="0" err="1"/>
              <a:t>business</a:t>
            </a:r>
            <a:r>
              <a:rPr lang="es-ES" dirty="0"/>
              <a:t> </a:t>
            </a:r>
            <a:r>
              <a:rPr lang="es-ES" dirty="0" err="1"/>
              <a:t>mebership</a:t>
            </a:r>
            <a:r>
              <a:rPr lang="es-ES" dirty="0"/>
              <a:t> </a:t>
            </a:r>
            <a:r>
              <a:rPr lang="es-ES" dirty="0" err="1"/>
              <a:t>organisations</a:t>
            </a:r>
            <a:r>
              <a:rPr lang="es-ES" dirty="0"/>
              <a:t>, </a:t>
            </a:r>
            <a:r>
              <a:rPr lang="es-ES" dirty="0" err="1"/>
              <a:t>workers</a:t>
            </a:r>
            <a:r>
              <a:rPr lang="es-ES" dirty="0"/>
              <a:t>’ </a:t>
            </a:r>
            <a:r>
              <a:rPr lang="es-ES" dirty="0" err="1"/>
              <a:t>organisations</a:t>
            </a:r>
            <a:r>
              <a:rPr lang="es-ES" dirty="0"/>
              <a:t>, media </a:t>
            </a:r>
            <a:r>
              <a:rPr lang="es-ES" dirty="0" err="1"/>
              <a:t>or</a:t>
            </a:r>
            <a:r>
              <a:rPr lang="es-ES" dirty="0"/>
              <a:t> </a:t>
            </a:r>
            <a:r>
              <a:rPr lang="es-ES" dirty="0" err="1"/>
              <a:t>journalist</a:t>
            </a:r>
            <a:r>
              <a:rPr lang="es-ES" dirty="0"/>
              <a:t> </a:t>
            </a:r>
            <a:r>
              <a:rPr lang="es-ES" dirty="0" err="1"/>
              <a:t>networks</a:t>
            </a:r>
            <a:r>
              <a:rPr lang="es-ES" dirty="0"/>
              <a:t>, </a:t>
            </a:r>
            <a:r>
              <a:rPr lang="es-ES" dirty="0" err="1"/>
              <a:t>survivor</a:t>
            </a:r>
            <a:r>
              <a:rPr lang="es-ES" dirty="0"/>
              <a:t> </a:t>
            </a:r>
            <a:r>
              <a:rPr lang="es-ES" dirty="0" err="1"/>
              <a:t>networks</a:t>
            </a:r>
            <a:r>
              <a:rPr lang="es-ES"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s-ES" b="1" dirty="0"/>
              <a:t>Business </a:t>
            </a:r>
            <a:r>
              <a:rPr lang="es-ES" b="1" dirty="0" err="1"/>
              <a:t>networks</a:t>
            </a:r>
            <a:endParaRPr lang="es-ES" b="1" dirty="0"/>
          </a:p>
          <a:p>
            <a:endParaRPr lang="es-ES" dirty="0"/>
          </a:p>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4</a:t>
            </a:fld>
            <a:endParaRPr lang="en-US"/>
          </a:p>
        </p:txBody>
      </p:sp>
    </p:spTree>
    <p:extLst>
      <p:ext uri="{BB962C8B-B14F-4D97-AF65-F5344CB8AC3E}">
        <p14:creationId xmlns:p14="http://schemas.microsoft.com/office/powerpoint/2010/main" val="126671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Commit to going faster and further, taking others on board and respecting applicable international human rights and labour standards. Inclusion of the social partners and consultations with relevant stakeholders at all stages.</a:t>
            </a:r>
          </a:p>
          <a:p>
            <a:r>
              <a:rPr lang="en-GB" dirty="0"/>
              <a:t>Steps:</a:t>
            </a:r>
          </a:p>
          <a:p>
            <a:pPr marL="628650" lvl="1" indent="-171450">
              <a:buFont typeface="Arial" panose="020B0604020202020204" pitchFamily="34" charset="0"/>
              <a:buChar char="•"/>
            </a:pPr>
            <a:r>
              <a:rPr lang="en-GB" dirty="0"/>
              <a:t>Develop a roadmap to achieve Target 8.7 with all interested Alliance 8.7 partners at the country level, with measurable actions to achieve accelerated deadlines.</a:t>
            </a:r>
          </a:p>
          <a:p>
            <a:pPr marL="628650" lvl="1" indent="-171450">
              <a:buFont typeface="Arial" panose="020B0604020202020204" pitchFamily="34" charset="0"/>
              <a:buChar char="•"/>
            </a:pPr>
            <a:r>
              <a:rPr lang="en-GB" dirty="0"/>
              <a:t>Report against agreed indicators every year to showcase progress and to provide visibility to those countries achieving success: annual progress report and updated indicator framework.</a:t>
            </a:r>
          </a:p>
          <a:p>
            <a:pPr marL="628650" lvl="1" indent="-171450">
              <a:buFont typeface="Arial" panose="020B0604020202020204" pitchFamily="34" charset="0"/>
              <a:buChar char="•"/>
            </a:pPr>
            <a:r>
              <a:rPr lang="en-GB" dirty="0"/>
              <a:t>Collect data to measure results and to make them available to the Alliance 8.7 Knowledge Platform to improve efforts and share lessons learned.</a:t>
            </a:r>
          </a:p>
          <a:p>
            <a:pPr marL="628650" lvl="1" indent="-171450">
              <a:buFont typeface="Arial" panose="020B0604020202020204" pitchFamily="34" charset="0"/>
              <a:buChar char="•"/>
            </a:pPr>
            <a:r>
              <a:rPr lang="en-GB" dirty="0"/>
              <a:t>Support Alliance 8.7 outside its own country context</a:t>
            </a:r>
            <a:endParaRPr lang="en-BE" dirty="0"/>
          </a:p>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5</a:t>
            </a:fld>
            <a:endParaRPr lang="en-US"/>
          </a:p>
        </p:txBody>
      </p:sp>
    </p:spTree>
    <p:extLst>
      <p:ext uri="{BB962C8B-B14F-4D97-AF65-F5344CB8AC3E}">
        <p14:creationId xmlns:p14="http://schemas.microsoft.com/office/powerpoint/2010/main" val="279088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26 </a:t>
            </a:r>
            <a:r>
              <a:rPr lang="es-ES" dirty="0" err="1"/>
              <a:t>pathfinder</a:t>
            </a:r>
            <a:r>
              <a:rPr lang="es-ES" dirty="0"/>
              <a:t> </a:t>
            </a:r>
            <a:r>
              <a:rPr lang="es-ES" dirty="0" err="1"/>
              <a:t>countries</a:t>
            </a:r>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6</a:t>
            </a:fld>
            <a:endParaRPr lang="en-US"/>
          </a:p>
        </p:txBody>
      </p:sp>
    </p:spTree>
    <p:extLst>
      <p:ext uri="{BB962C8B-B14F-4D97-AF65-F5344CB8AC3E}">
        <p14:creationId xmlns:p14="http://schemas.microsoft.com/office/powerpoint/2010/main" val="182262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Action</a:t>
            </a:r>
            <a:r>
              <a:rPr lang="es-ES" dirty="0"/>
              <a:t> </a:t>
            </a:r>
            <a:r>
              <a:rPr lang="es-ES" dirty="0" err="1"/>
              <a:t>groups</a:t>
            </a:r>
            <a:r>
              <a:rPr lang="es-ES" dirty="0"/>
              <a:t> are </a:t>
            </a:r>
            <a:r>
              <a:rPr lang="es-ES" dirty="0" err="1"/>
              <a:t>the</a:t>
            </a:r>
            <a:r>
              <a:rPr lang="es-ES" dirty="0"/>
              <a:t> </a:t>
            </a:r>
            <a:r>
              <a:rPr lang="es-ES" dirty="0" err="1"/>
              <a:t>main</a:t>
            </a:r>
            <a:r>
              <a:rPr lang="es-ES" dirty="0"/>
              <a:t> </a:t>
            </a:r>
            <a:r>
              <a:rPr lang="es-ES" dirty="0" err="1"/>
              <a:t>mechanism</a:t>
            </a:r>
            <a:r>
              <a:rPr lang="es-ES" dirty="0"/>
              <a:t> </a:t>
            </a:r>
            <a:r>
              <a:rPr lang="es-ES" dirty="0" err="1"/>
              <a:t>to</a:t>
            </a:r>
            <a:r>
              <a:rPr lang="es-ES" dirty="0"/>
              <a:t> </a:t>
            </a:r>
            <a:r>
              <a:rPr lang="es-ES" dirty="0" err="1"/>
              <a:t>engage</a:t>
            </a:r>
            <a:r>
              <a:rPr lang="es-ES" dirty="0"/>
              <a:t> </a:t>
            </a:r>
            <a:r>
              <a:rPr lang="es-ES" dirty="0" err="1"/>
              <a:t>partners</a:t>
            </a:r>
            <a:endParaRPr lang="es-ES" dirty="0"/>
          </a:p>
          <a:p>
            <a:r>
              <a:rPr lang="es-ES" dirty="0" err="1"/>
              <a:t>There</a:t>
            </a:r>
            <a:r>
              <a:rPr lang="es-ES" dirty="0"/>
              <a:t> are </a:t>
            </a:r>
            <a:r>
              <a:rPr lang="es-ES" dirty="0" err="1"/>
              <a:t>currently</a:t>
            </a:r>
            <a:r>
              <a:rPr lang="es-ES" dirty="0"/>
              <a:t> </a:t>
            </a:r>
            <a:r>
              <a:rPr lang="es-ES" dirty="0" err="1"/>
              <a:t>two</a:t>
            </a:r>
            <a:r>
              <a:rPr lang="es-ES" dirty="0"/>
              <a:t> </a:t>
            </a:r>
            <a:r>
              <a:rPr lang="es-ES" dirty="0" err="1"/>
              <a:t>action</a:t>
            </a:r>
            <a:r>
              <a:rPr lang="es-ES" dirty="0"/>
              <a:t> </a:t>
            </a:r>
            <a:r>
              <a:rPr lang="es-ES" dirty="0" err="1"/>
              <a:t>groups</a:t>
            </a:r>
            <a:r>
              <a:rPr lang="es-ES" dirty="0"/>
              <a:t> and </a:t>
            </a:r>
            <a:r>
              <a:rPr lang="es-ES" dirty="0" err="1"/>
              <a:t>two</a:t>
            </a:r>
            <a:r>
              <a:rPr lang="es-ES" dirty="0"/>
              <a:t> </a:t>
            </a:r>
            <a:r>
              <a:rPr lang="es-ES" dirty="0" err="1"/>
              <a:t>woriking</a:t>
            </a:r>
            <a:r>
              <a:rPr lang="es-ES" dirty="0"/>
              <a:t> </a:t>
            </a:r>
            <a:r>
              <a:rPr lang="es-ES" dirty="0" err="1"/>
              <a:t>groups</a:t>
            </a:r>
            <a:r>
              <a:rPr lang="es-ES" dirty="0"/>
              <a:t>:</a:t>
            </a:r>
          </a:p>
          <a:p>
            <a:pPr marL="171450" indent="-171450">
              <a:buFont typeface="Arial" panose="020B0604020202020204" pitchFamily="34" charset="0"/>
              <a:buChar char="•"/>
            </a:pPr>
            <a:r>
              <a:rPr lang="es-ES" b="1" dirty="0" err="1"/>
              <a:t>Supply</a:t>
            </a:r>
            <a:r>
              <a:rPr lang="es-ES" b="1" dirty="0"/>
              <a:t> </a:t>
            </a:r>
            <a:r>
              <a:rPr lang="es-ES" b="1" dirty="0" err="1"/>
              <a:t>chains</a:t>
            </a:r>
            <a:r>
              <a:rPr lang="es-ES" b="1" dirty="0"/>
              <a:t> </a:t>
            </a:r>
            <a:r>
              <a:rPr lang="es-ES" b="1" dirty="0" err="1"/>
              <a:t>action</a:t>
            </a:r>
            <a:r>
              <a:rPr lang="es-ES" b="1" dirty="0"/>
              <a:t> </a:t>
            </a:r>
            <a:r>
              <a:rPr lang="es-ES" b="1" dirty="0" err="1"/>
              <a:t>group</a:t>
            </a:r>
            <a:r>
              <a:rPr lang="es-ES" b="1" dirty="0"/>
              <a:t>: </a:t>
            </a:r>
            <a:r>
              <a:rPr lang="es-ES" dirty="0"/>
              <a:t>central </a:t>
            </a:r>
            <a:r>
              <a:rPr lang="es-ES" dirty="0" err="1"/>
              <a:t>hub</a:t>
            </a:r>
            <a:r>
              <a:rPr lang="es-ES" dirty="0"/>
              <a:t> for </a:t>
            </a:r>
            <a:r>
              <a:rPr lang="es-ES" dirty="0" err="1"/>
              <a:t>members</a:t>
            </a:r>
            <a:r>
              <a:rPr lang="es-ES" dirty="0"/>
              <a:t> </a:t>
            </a:r>
            <a:r>
              <a:rPr lang="es-ES" dirty="0" err="1"/>
              <a:t>to</a:t>
            </a:r>
            <a:r>
              <a:rPr lang="es-ES" dirty="0"/>
              <a:t> </a:t>
            </a:r>
            <a:r>
              <a:rPr lang="en-GB" b="0" dirty="0"/>
              <a:t>come together </a:t>
            </a:r>
            <a:r>
              <a:rPr lang="en-GB" dirty="0"/>
              <a:t>in support</a:t>
            </a:r>
            <a:r>
              <a:rPr lang="en-GB" b="1" dirty="0"/>
              <a:t> </a:t>
            </a:r>
            <a:r>
              <a:rPr lang="en-GB" dirty="0"/>
              <a:t>of plans and initiatives on </a:t>
            </a:r>
            <a:r>
              <a:rPr lang="en-GB" b="0" dirty="0"/>
              <a:t>the area of supply chains</a:t>
            </a:r>
            <a:endParaRPr lang="es-ES" b="0" dirty="0"/>
          </a:p>
          <a:p>
            <a:pPr marL="171450" indent="-171450">
              <a:buFont typeface="Arial" panose="020B0604020202020204" pitchFamily="34" charset="0"/>
              <a:buChar char="•"/>
            </a:pPr>
            <a:r>
              <a:rPr lang="es-ES" b="1" dirty="0" err="1"/>
              <a:t>Migration</a:t>
            </a:r>
            <a:r>
              <a:rPr lang="es-ES" b="1" dirty="0"/>
              <a:t> </a:t>
            </a:r>
            <a:r>
              <a:rPr lang="es-ES" b="1" dirty="0" err="1"/>
              <a:t>action</a:t>
            </a:r>
            <a:r>
              <a:rPr lang="es-ES" b="1" dirty="0"/>
              <a:t> </a:t>
            </a:r>
            <a:r>
              <a:rPr lang="es-ES" b="1" dirty="0" err="1"/>
              <a:t>group</a:t>
            </a:r>
            <a:r>
              <a:rPr lang="es-ES" b="1" dirty="0"/>
              <a:t>: </a:t>
            </a:r>
            <a:r>
              <a:rPr lang="es-ES" b="0" dirty="0" err="1"/>
              <a:t>focuses</a:t>
            </a:r>
            <a:r>
              <a:rPr lang="es-ES" b="0" dirty="0"/>
              <a:t> on </a:t>
            </a:r>
            <a:r>
              <a:rPr lang="es-ES" b="0" dirty="0" err="1"/>
              <a:t>the</a:t>
            </a:r>
            <a:r>
              <a:rPr lang="es-ES" b="0" dirty="0"/>
              <a:t> </a:t>
            </a:r>
            <a:r>
              <a:rPr lang="es-ES" b="0" dirty="0" err="1"/>
              <a:t>varying</a:t>
            </a:r>
            <a:r>
              <a:rPr lang="es-ES" b="0" dirty="0"/>
              <a:t> </a:t>
            </a:r>
            <a:r>
              <a:rPr lang="en-GB" b="0" dirty="0"/>
              <a:t>dynamics of migration within or across borders, and the increased vulnerability to abuse and exploitation that migrants may face </a:t>
            </a:r>
            <a:endParaRPr lang="es-ES"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SDG 8.7 Monitoring Working Group: </a:t>
            </a:r>
            <a:r>
              <a:rPr lang="es-ES" dirty="0"/>
              <a:t>prepares </a:t>
            </a:r>
            <a:r>
              <a:rPr lang="en-IE" sz="1800" dirty="0">
                <a:effectLst/>
                <a:latin typeface="Calibri" panose="020F0502020204030204" pitchFamily="34" charset="0"/>
                <a:ea typeface="Calibri" panose="020F0502020204030204" pitchFamily="34" charset="0"/>
                <a:cs typeface="Times New Roman" panose="02020603050405020304" pitchFamily="18" charset="0"/>
              </a:rPr>
              <a:t>standardised indicators and reporting formats for the PFC and provides advice on PFC implementation reports to improve their quality and consistency. It has also produced the Pathfinder Country Accountability Framework</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b="1" dirty="0"/>
              <a:t>Communication, Engagement and Advocacy working group: </a:t>
            </a:r>
            <a:r>
              <a:rPr lang="en-US" dirty="0"/>
              <a:t>coordinating the communications and </a:t>
            </a:r>
            <a:r>
              <a:rPr lang="en-GB" sz="1800" b="0" i="0" u="none" strike="noStrike" baseline="0" dirty="0">
                <a:solidFill>
                  <a:srgbClr val="000000"/>
                </a:solidFill>
              </a:rPr>
              <a:t>strategic direction of communications and advocacy </a:t>
            </a:r>
            <a:r>
              <a:rPr lang="en-US" sz="1800" dirty="0"/>
              <a:t>of the Alliance,</a:t>
            </a:r>
            <a:r>
              <a:rPr lang="en-GB" sz="1800" b="0" i="0" u="none" strike="noStrike" baseline="0" dirty="0">
                <a:solidFill>
                  <a:srgbClr val="000000"/>
                </a:solidFill>
              </a:rPr>
              <a:t> sharing partner updates, amplifying contents and messages.</a:t>
            </a:r>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7</a:t>
            </a:fld>
            <a:endParaRPr lang="en-US"/>
          </a:p>
        </p:txBody>
      </p:sp>
    </p:spTree>
    <p:extLst>
      <p:ext uri="{BB962C8B-B14F-4D97-AF65-F5344CB8AC3E}">
        <p14:creationId xmlns:p14="http://schemas.microsoft.com/office/powerpoint/2010/main" val="154739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8</a:t>
            </a:fld>
            <a:endParaRPr lang="en-US"/>
          </a:p>
        </p:txBody>
      </p:sp>
    </p:spTree>
    <p:extLst>
      <p:ext uri="{BB962C8B-B14F-4D97-AF65-F5344CB8AC3E}">
        <p14:creationId xmlns:p14="http://schemas.microsoft.com/office/powerpoint/2010/main" val="105191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9</a:t>
            </a:fld>
            <a:endParaRPr lang="en-US"/>
          </a:p>
        </p:txBody>
      </p:sp>
    </p:spTree>
    <p:extLst>
      <p:ext uri="{BB962C8B-B14F-4D97-AF65-F5344CB8AC3E}">
        <p14:creationId xmlns:p14="http://schemas.microsoft.com/office/powerpoint/2010/main" val="133552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err="1"/>
              <a:t>Advocate</a:t>
            </a:r>
            <a:r>
              <a:rPr lang="es-ES" b="1" dirty="0"/>
              <a:t> for </a:t>
            </a:r>
            <a:r>
              <a:rPr lang="es-ES" b="1" dirty="0" err="1"/>
              <a:t>the</a:t>
            </a:r>
            <a:r>
              <a:rPr lang="es-ES" b="1" dirty="0"/>
              <a:t> </a:t>
            </a:r>
            <a:r>
              <a:rPr lang="es-ES" b="1" dirty="0" err="1"/>
              <a:t>engagement</a:t>
            </a:r>
            <a:r>
              <a:rPr lang="es-ES" b="1" dirty="0"/>
              <a:t> of </a:t>
            </a:r>
            <a:r>
              <a:rPr lang="es-ES" b="1" dirty="0" err="1"/>
              <a:t>the</a:t>
            </a:r>
            <a:r>
              <a:rPr lang="es-ES" b="1" dirty="0"/>
              <a:t> </a:t>
            </a:r>
            <a:r>
              <a:rPr lang="es-ES" b="1" dirty="0" err="1"/>
              <a:t>government</a:t>
            </a:r>
            <a:r>
              <a:rPr lang="es-ES" b="1" dirty="0"/>
              <a:t> of </a:t>
            </a:r>
            <a:r>
              <a:rPr lang="es-ES" b="1" dirty="0" err="1"/>
              <a:t>Ireland</a:t>
            </a:r>
            <a:r>
              <a:rPr lang="es-ES" b="1" dirty="0"/>
              <a:t> in </a:t>
            </a:r>
            <a:r>
              <a:rPr lang="es-ES" b="1" dirty="0" err="1"/>
              <a:t>the</a:t>
            </a:r>
            <a:r>
              <a:rPr lang="es-ES" b="1" dirty="0"/>
              <a:t> Alliance: </a:t>
            </a:r>
            <a:r>
              <a:rPr lang="es-ES" dirty="0"/>
              <a:t>The </a:t>
            </a:r>
            <a:r>
              <a:rPr lang="es-ES" dirty="0" err="1"/>
              <a:t>government</a:t>
            </a:r>
            <a:r>
              <a:rPr lang="es-ES" dirty="0"/>
              <a:t> </a:t>
            </a:r>
            <a:r>
              <a:rPr lang="es-ES" dirty="0" err="1"/>
              <a:t>could</a:t>
            </a:r>
            <a:r>
              <a:rPr lang="es-ES" dirty="0"/>
              <a:t> </a:t>
            </a:r>
            <a:r>
              <a:rPr lang="es-ES" dirty="0" err="1"/>
              <a:t>engage</a:t>
            </a:r>
            <a:r>
              <a:rPr lang="es-ES" dirty="0"/>
              <a:t> as a </a:t>
            </a:r>
            <a:r>
              <a:rPr lang="es-ES" dirty="0" err="1"/>
              <a:t>member</a:t>
            </a:r>
            <a:r>
              <a:rPr lang="es-ES" dirty="0"/>
              <a:t> </a:t>
            </a:r>
            <a:r>
              <a:rPr lang="es-ES" dirty="0" err="1"/>
              <a:t>or</a:t>
            </a:r>
            <a:r>
              <a:rPr lang="es-ES" dirty="0"/>
              <a:t> </a:t>
            </a:r>
            <a:r>
              <a:rPr lang="es-ES" dirty="0" err="1"/>
              <a:t>pathfinder</a:t>
            </a:r>
            <a:r>
              <a:rPr lang="es-ES" dirty="0"/>
              <a:t> country and </a:t>
            </a:r>
            <a:r>
              <a:rPr lang="es-ES" dirty="0" err="1"/>
              <a:t>could</a:t>
            </a:r>
            <a:r>
              <a:rPr lang="es-ES" dirty="0"/>
              <a:t> </a:t>
            </a:r>
            <a:r>
              <a:rPr lang="es-ES" dirty="0" err="1"/>
              <a:t>put</a:t>
            </a:r>
            <a:r>
              <a:rPr lang="es-ES" dirty="0"/>
              <a:t> forward </a:t>
            </a:r>
            <a:r>
              <a:rPr lang="es-ES" dirty="0" err="1"/>
              <a:t>specific</a:t>
            </a:r>
            <a:r>
              <a:rPr lang="es-ES" dirty="0"/>
              <a:t> </a:t>
            </a:r>
            <a:r>
              <a:rPr lang="es-ES" dirty="0" err="1"/>
              <a:t>pledeges</a:t>
            </a:r>
            <a:r>
              <a:rPr lang="es-ES" dirty="0"/>
              <a:t> on </a:t>
            </a:r>
            <a:r>
              <a:rPr lang="es-ES" dirty="0" err="1"/>
              <a:t>what</a:t>
            </a:r>
            <a:r>
              <a:rPr lang="es-ES" dirty="0"/>
              <a:t> </a:t>
            </a:r>
            <a:r>
              <a:rPr lang="es-ES" dirty="0" err="1"/>
              <a:t>it</a:t>
            </a:r>
            <a:r>
              <a:rPr lang="es-ES" dirty="0"/>
              <a:t> </a:t>
            </a:r>
            <a:r>
              <a:rPr lang="es-ES" dirty="0" err="1"/>
              <a:t>intends</a:t>
            </a:r>
            <a:r>
              <a:rPr lang="es-ES" dirty="0"/>
              <a:t> </a:t>
            </a:r>
            <a:r>
              <a:rPr lang="es-ES" dirty="0" err="1"/>
              <a:t>to</a:t>
            </a:r>
            <a:r>
              <a:rPr lang="es-ES" dirty="0"/>
              <a:t> do </a:t>
            </a:r>
            <a:r>
              <a:rPr lang="es-ES" dirty="0" err="1"/>
              <a:t>to</a:t>
            </a:r>
            <a:r>
              <a:rPr lang="es-ES" dirty="0"/>
              <a:t> </a:t>
            </a:r>
            <a:r>
              <a:rPr lang="es-ES" dirty="0" err="1"/>
              <a:t>achieve</a:t>
            </a:r>
            <a:r>
              <a:rPr lang="es-ES" dirty="0"/>
              <a:t> target 8.7. A country </a:t>
            </a:r>
            <a:r>
              <a:rPr lang="es-ES" dirty="0" err="1"/>
              <a:t>like</a:t>
            </a:r>
            <a:r>
              <a:rPr lang="es-ES" dirty="0"/>
              <a:t> </a:t>
            </a:r>
            <a:r>
              <a:rPr lang="es-ES" dirty="0" err="1"/>
              <a:t>Ireland</a:t>
            </a:r>
            <a:r>
              <a:rPr lang="es-ES" dirty="0"/>
              <a:t> </a:t>
            </a:r>
            <a:r>
              <a:rPr lang="es-ES" dirty="0" err="1"/>
              <a:t>where</a:t>
            </a:r>
            <a:r>
              <a:rPr lang="es-ES" dirty="0"/>
              <a:t> </a:t>
            </a:r>
            <a:r>
              <a:rPr lang="es-ES" dirty="0" err="1"/>
              <a:t>there</a:t>
            </a:r>
            <a:r>
              <a:rPr lang="es-ES" dirty="0"/>
              <a:t> </a:t>
            </a:r>
            <a:r>
              <a:rPr lang="es-ES" dirty="0" err="1"/>
              <a:t>is</a:t>
            </a:r>
            <a:r>
              <a:rPr lang="es-ES" dirty="0"/>
              <a:t> </a:t>
            </a:r>
            <a:r>
              <a:rPr lang="es-ES" dirty="0" err="1"/>
              <a:t>tripartism</a:t>
            </a:r>
            <a:r>
              <a:rPr lang="es-ES" dirty="0"/>
              <a:t> can serve as </a:t>
            </a:r>
            <a:r>
              <a:rPr lang="es-ES" dirty="0" err="1"/>
              <a:t>an</a:t>
            </a:r>
            <a:r>
              <a:rPr lang="es-ES" dirty="0"/>
              <a:t> </a:t>
            </a:r>
            <a:r>
              <a:rPr lang="es-ES" dirty="0" err="1"/>
              <a:t>example</a:t>
            </a:r>
            <a:r>
              <a:rPr lang="es-ES" dirty="0"/>
              <a:t> </a:t>
            </a:r>
            <a:r>
              <a:rPr lang="es-ES" dirty="0" err="1"/>
              <a:t>to</a:t>
            </a:r>
            <a:r>
              <a:rPr lang="es-ES" dirty="0"/>
              <a:t> </a:t>
            </a:r>
            <a:r>
              <a:rPr lang="es-ES" dirty="0" err="1"/>
              <a:t>the</a:t>
            </a:r>
            <a:r>
              <a:rPr lang="es-ES" dirty="0"/>
              <a:t> Alliance.</a:t>
            </a:r>
          </a:p>
          <a:p>
            <a:pPr marL="171450" indent="-171450">
              <a:buFont typeface="Arial" panose="020B0604020202020204" pitchFamily="34" charset="0"/>
              <a:buChar char="•"/>
            </a:pPr>
            <a:r>
              <a:rPr lang="es-ES" b="1" dirty="0"/>
              <a:t>Support </a:t>
            </a:r>
            <a:r>
              <a:rPr lang="es-ES" b="1" dirty="0" err="1"/>
              <a:t>the</a:t>
            </a:r>
            <a:r>
              <a:rPr lang="es-ES" b="1" dirty="0"/>
              <a:t> </a:t>
            </a:r>
            <a:r>
              <a:rPr lang="es-ES" b="1" dirty="0" err="1"/>
              <a:t>elaboration</a:t>
            </a:r>
            <a:r>
              <a:rPr lang="es-ES" b="1" dirty="0"/>
              <a:t> of a </a:t>
            </a:r>
            <a:r>
              <a:rPr lang="es-ES" b="1" dirty="0" err="1"/>
              <a:t>national</a:t>
            </a:r>
            <a:r>
              <a:rPr lang="es-ES" b="1" dirty="0"/>
              <a:t> </a:t>
            </a:r>
            <a:r>
              <a:rPr lang="es-ES" b="1" dirty="0" err="1"/>
              <a:t>action</a:t>
            </a:r>
            <a:r>
              <a:rPr lang="es-ES" b="1" dirty="0"/>
              <a:t> plan: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W</a:t>
            </a:r>
            <a:r>
              <a:rPr lang="es-ES" dirty="0" err="1"/>
              <a:t>ork</a:t>
            </a:r>
            <a:r>
              <a:rPr lang="es-ES" dirty="0"/>
              <a:t> </a:t>
            </a:r>
            <a:r>
              <a:rPr lang="es-ES" dirty="0" err="1"/>
              <a:t>around</a:t>
            </a:r>
            <a:r>
              <a:rPr lang="es-ES" dirty="0"/>
              <a:t> </a:t>
            </a:r>
            <a:r>
              <a:rPr lang="es-ES" dirty="0" err="1"/>
              <a:t>the</a:t>
            </a:r>
            <a:r>
              <a:rPr lang="es-ES" dirty="0"/>
              <a:t> role of </a:t>
            </a:r>
            <a:r>
              <a:rPr lang="es-ES" dirty="0" err="1"/>
              <a:t>Ireland</a:t>
            </a:r>
            <a:r>
              <a:rPr lang="es-ES" dirty="0"/>
              <a:t> in </a:t>
            </a:r>
            <a:r>
              <a:rPr lang="es-ES" dirty="0" err="1"/>
              <a:t>contributing</a:t>
            </a:r>
            <a:r>
              <a:rPr lang="es-ES" dirty="0"/>
              <a:t> </a:t>
            </a:r>
            <a:r>
              <a:rPr lang="es-ES" dirty="0" err="1"/>
              <a:t>to</a:t>
            </a:r>
            <a:r>
              <a:rPr lang="es-ES" dirty="0"/>
              <a:t> </a:t>
            </a:r>
            <a:r>
              <a:rPr lang="es-ES" dirty="0" err="1"/>
              <a:t>the</a:t>
            </a:r>
            <a:r>
              <a:rPr lang="es-ES" dirty="0"/>
              <a:t> Alliance </a:t>
            </a:r>
            <a:r>
              <a:rPr lang="es-ES" dirty="0" err="1"/>
              <a:t>through</a:t>
            </a:r>
            <a:r>
              <a:rPr lang="es-ES" dirty="0"/>
              <a:t> </a:t>
            </a:r>
            <a:r>
              <a:rPr lang="es-ES" dirty="0" err="1"/>
              <a:t>its</a:t>
            </a:r>
            <a:r>
              <a:rPr lang="es-ES" dirty="0"/>
              <a:t> development </a:t>
            </a:r>
            <a:r>
              <a:rPr lang="es-ES" dirty="0" err="1"/>
              <a:t>cooperation</a:t>
            </a:r>
            <a:r>
              <a:rPr lang="es-ES" dirty="0"/>
              <a:t>, </a:t>
            </a:r>
            <a:r>
              <a:rPr lang="es-ES" dirty="0" err="1"/>
              <a:t>but</a:t>
            </a:r>
            <a:r>
              <a:rPr lang="es-ES" dirty="0"/>
              <a:t> </a:t>
            </a:r>
            <a:r>
              <a:rPr lang="es-ES" dirty="0" err="1"/>
              <a:t>also</a:t>
            </a:r>
            <a:r>
              <a:rPr lang="es-ES" dirty="0"/>
              <a:t> </a:t>
            </a:r>
            <a:r>
              <a:rPr lang="es-ES" dirty="0" err="1"/>
              <a:t>fighting</a:t>
            </a:r>
            <a:r>
              <a:rPr lang="es-ES" dirty="0"/>
              <a:t> </a:t>
            </a:r>
            <a:r>
              <a:rPr lang="es-ES" dirty="0" err="1"/>
              <a:t>child</a:t>
            </a:r>
            <a:r>
              <a:rPr lang="es-ES" dirty="0"/>
              <a:t> </a:t>
            </a:r>
            <a:r>
              <a:rPr lang="es-ES" dirty="0" err="1"/>
              <a:t>labour</a:t>
            </a:r>
            <a:r>
              <a:rPr lang="es-ES" dirty="0"/>
              <a:t> in </a:t>
            </a:r>
            <a:r>
              <a:rPr lang="es-ES" dirty="0" err="1"/>
              <a:t>Ireland</a:t>
            </a:r>
            <a:r>
              <a:rPr lang="es-ES" dirty="0"/>
              <a:t> and </a:t>
            </a:r>
            <a:r>
              <a:rPr lang="es-ES" dirty="0" err="1"/>
              <a:t>including</a:t>
            </a:r>
            <a:r>
              <a:rPr lang="es-ES" dirty="0"/>
              <a:t> </a:t>
            </a:r>
            <a:r>
              <a:rPr lang="es-ES" dirty="0" err="1"/>
              <a:t>better</a:t>
            </a:r>
            <a:r>
              <a:rPr lang="es-ES" dirty="0"/>
              <a:t> </a:t>
            </a:r>
            <a:r>
              <a:rPr lang="es-ES" dirty="0" err="1"/>
              <a:t>protection</a:t>
            </a:r>
            <a:r>
              <a:rPr lang="es-ES" dirty="0"/>
              <a:t> for </a:t>
            </a:r>
            <a:r>
              <a:rPr lang="es-ES" dirty="0" err="1"/>
              <a:t>migrant</a:t>
            </a:r>
            <a:r>
              <a:rPr lang="es-ES" dirty="0"/>
              <a:t> </a:t>
            </a:r>
            <a:r>
              <a:rPr lang="es-ES" dirty="0" err="1"/>
              <a:t>workers</a:t>
            </a:r>
            <a:r>
              <a:rPr lang="es-ES" dirty="0"/>
              <a:t>: </a:t>
            </a:r>
            <a:r>
              <a:rPr lang="en-GB" dirty="0"/>
              <a:t>maritime, fishers, mushroom pickers, domestic workers...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Use </a:t>
            </a:r>
            <a:r>
              <a:rPr lang="es-ES" b="1" dirty="0" err="1"/>
              <a:t>the</a:t>
            </a:r>
            <a:r>
              <a:rPr lang="es-ES" b="1" dirty="0"/>
              <a:t> Alliance </a:t>
            </a:r>
            <a:r>
              <a:rPr lang="es-ES" b="1" dirty="0" err="1"/>
              <a:t>to</a:t>
            </a:r>
            <a:r>
              <a:rPr lang="es-ES" b="1" dirty="0"/>
              <a:t> </a:t>
            </a:r>
            <a:r>
              <a:rPr lang="es-ES" b="1" dirty="0" err="1"/>
              <a:t>support</a:t>
            </a:r>
            <a:r>
              <a:rPr lang="es-ES" b="1" dirty="0"/>
              <a:t> union </a:t>
            </a:r>
            <a:r>
              <a:rPr lang="es-ES" b="1" dirty="0" err="1"/>
              <a:t>work</a:t>
            </a:r>
            <a:r>
              <a:rPr lang="es-ES" b="1" dirty="0"/>
              <a:t> on </a:t>
            </a:r>
            <a:r>
              <a:rPr lang="es-ES" b="1" dirty="0" err="1"/>
              <a:t>supply</a:t>
            </a:r>
            <a:r>
              <a:rPr lang="es-ES" b="1" dirty="0"/>
              <a:t> </a:t>
            </a:r>
            <a:r>
              <a:rPr lang="es-ES" b="1" dirty="0" err="1"/>
              <a:t>chains</a:t>
            </a:r>
            <a:r>
              <a:rPr lang="es-ES" b="1" dirty="0"/>
              <a:t> </a:t>
            </a:r>
            <a:r>
              <a:rPr lang="es-ES" b="1" dirty="0" err="1"/>
              <a:t>advocating</a:t>
            </a:r>
            <a:r>
              <a:rPr lang="es-ES" b="1" dirty="0"/>
              <a:t> for </a:t>
            </a:r>
            <a:r>
              <a:rPr lang="es-ES" b="1" dirty="0" err="1"/>
              <a:t>mandatory</a:t>
            </a:r>
            <a:r>
              <a:rPr lang="es-ES" b="1" dirty="0"/>
              <a:t> </a:t>
            </a:r>
            <a:r>
              <a:rPr lang="es-ES" b="1" dirty="0" err="1"/>
              <a:t>due</a:t>
            </a:r>
            <a:r>
              <a:rPr lang="es-ES" b="1" dirty="0"/>
              <a:t> </a:t>
            </a:r>
            <a:r>
              <a:rPr lang="es-ES" b="1" dirty="0" err="1"/>
              <a:t>diligence</a:t>
            </a:r>
            <a:r>
              <a:rPr lang="es-ES" dirty="0"/>
              <a:t>:</a:t>
            </a:r>
            <a:r>
              <a:rPr lang="en-GB" dirty="0"/>
              <a:t> actively engaging in the due diligence agenda for Irish companies abroad. Child labour and forced labour is a good entry point but should cover also other fundamentals including OSH. It would be interesting to know where you are at with respect to national legislation in Ireland?</a:t>
            </a:r>
          </a:p>
          <a:p>
            <a:pPr marL="171450" indent="-171450">
              <a:lnSpc>
                <a:spcPct val="107000"/>
              </a:lnSpc>
              <a:spcAft>
                <a:spcPts val="800"/>
              </a:spcAft>
              <a:buFont typeface="Arial" panose="020B0604020202020204" pitchFamily="34" charset="0"/>
              <a:buChar char="•"/>
            </a:pPr>
            <a:r>
              <a:rPr lang="en-GB" b="1" dirty="0"/>
              <a:t>Irish unions could </a:t>
            </a:r>
            <a:r>
              <a:rPr lang="en-US" sz="1800" b="1" dirty="0">
                <a:effectLst/>
                <a:latin typeface="Calibri" panose="020F0502020204030204" pitchFamily="34" charset="0"/>
                <a:cs typeface="Times New Roman" panose="02020603050405020304" pitchFamily="18" charset="0"/>
              </a:rPr>
              <a:t>u</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se the Alliance to identify Irish companies doing business related to situations of child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or forced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work with both the union structures and local business to mitigate the risk of child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certain supply chains. These issues could be integrated in a national plan looking into what could be done with these companies and the government to root out child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nSpc>
                <a:spcPct val="107000"/>
              </a:lnSpc>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Make the link between the ILO supervisory system and countries where the government has development cooperation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reflect the progress in the supervisory system.</a:t>
            </a:r>
          </a:p>
          <a:p>
            <a:pPr marL="171450" indent="-1714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into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establishing global solidarity network: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initiatives in their development work that could be related to this and elevated through the Alliance 8.7.</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BE" dirty="0"/>
          </a:p>
        </p:txBody>
      </p:sp>
      <p:sp>
        <p:nvSpPr>
          <p:cNvPr id="4" name="Slide Number Placeholder 3"/>
          <p:cNvSpPr>
            <a:spLocks noGrp="1"/>
          </p:cNvSpPr>
          <p:nvPr>
            <p:ph type="sldNum" sz="quarter" idx="5"/>
          </p:nvPr>
        </p:nvSpPr>
        <p:spPr/>
        <p:txBody>
          <a:bodyPr/>
          <a:lstStyle/>
          <a:p>
            <a:fld id="{67899BF3-703F-FB4F-97E2-B1265889E382}" type="slidenum">
              <a:rPr lang="en-US" smtClean="0"/>
              <a:pPr/>
              <a:t>10</a:t>
            </a:fld>
            <a:endParaRPr lang="en-US"/>
          </a:p>
        </p:txBody>
      </p:sp>
    </p:spTree>
    <p:extLst>
      <p:ext uri="{BB962C8B-B14F-4D97-AF65-F5344CB8AC3E}">
        <p14:creationId xmlns:p14="http://schemas.microsoft.com/office/powerpoint/2010/main" val="64758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10125"/>
            <a:ext cx="9144000" cy="6106125"/>
          </a:xfrm>
          <a:prstGeom prst="rect">
            <a:avLst/>
          </a:prstGeom>
        </p:spPr>
      </p:pic>
      <p:sp>
        <p:nvSpPr>
          <p:cNvPr id="2" name="Title 1"/>
          <p:cNvSpPr>
            <a:spLocks noGrp="1"/>
          </p:cNvSpPr>
          <p:nvPr>
            <p:ph type="ctrTitle" hasCustomPrompt="1"/>
          </p:nvPr>
        </p:nvSpPr>
        <p:spPr>
          <a:xfrm>
            <a:off x="381000" y="2703512"/>
            <a:ext cx="8382000" cy="769441"/>
          </a:xfrm>
        </p:spPr>
        <p:txBody>
          <a:bodyPr/>
          <a:lstStyle>
            <a:lvl1pPr algn="ctr">
              <a:defRPr>
                <a:solidFill>
                  <a:schemeClr val="bg1"/>
                </a:solidFill>
              </a:defRPr>
            </a:lvl1pPr>
          </a:lstStyle>
          <a:p>
            <a:r>
              <a:rPr lang="nl-BE" dirty="0"/>
              <a:t>Click to edit</a:t>
            </a:r>
            <a:endParaRPr lang="en-US" dirty="0"/>
          </a:p>
        </p:txBody>
      </p:sp>
      <p:sp>
        <p:nvSpPr>
          <p:cNvPr id="3" name="Subtitle 2"/>
          <p:cNvSpPr>
            <a:spLocks noGrp="1"/>
          </p:cNvSpPr>
          <p:nvPr>
            <p:ph type="subTitle" idx="1"/>
          </p:nvPr>
        </p:nvSpPr>
        <p:spPr>
          <a:xfrm>
            <a:off x="1371600" y="3506787"/>
            <a:ext cx="6400800" cy="381000"/>
          </a:xfrm>
        </p:spPr>
        <p:txBody>
          <a:bodyPr>
            <a:normAutofit/>
          </a:bodyPr>
          <a:lstStyle>
            <a:lvl1pPr marL="0" indent="0" algn="ctr">
              <a:buNone/>
              <a:defRPr sz="1500" b="0" i="0">
                <a:solidFill>
                  <a:srgbClr val="950027"/>
                </a:solidFill>
                <a:latin typeface="Cera Stencil PRO Medium"/>
                <a:cs typeface="Cera Stencil PR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nl-BE" dirty="0"/>
              <a:t>Click to edit</a:t>
            </a:r>
            <a:endParaRPr lang="fr-FR" dirty="0"/>
          </a:p>
        </p:txBody>
      </p:sp>
      <p:sp>
        <p:nvSpPr>
          <p:cNvPr id="3" name="Espace réservé du numéro de diapositive 2"/>
          <p:cNvSpPr>
            <a:spLocks noGrp="1"/>
          </p:cNvSpPr>
          <p:nvPr>
            <p:ph type="sldNum" sz="quarter" idx="10"/>
          </p:nvPr>
        </p:nvSpPr>
        <p:spPr/>
        <p:txBody>
          <a:bodyPr/>
          <a:lstStyle/>
          <a:p>
            <a:fld id="{EF07808B-6A1B-2B44-8E01-5992481392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3" name="Content Placeholder 2"/>
          <p:cNvSpPr>
            <a:spLocks noGrp="1"/>
          </p:cNvSpPr>
          <p:nvPr>
            <p:ph idx="1" hasCustomPrompt="1"/>
          </p:nvPr>
        </p:nvSpPr>
        <p:spPr/>
        <p:txBody>
          <a:bodyPr/>
          <a:lstStyle>
            <a:lvl1pPr>
              <a:defRPr>
                <a:latin typeface="Proxima Nova"/>
                <a:cs typeface="Proxima Nova"/>
              </a:defRPr>
            </a:lvl1pPr>
            <a:lvl2pPr>
              <a:defRPr>
                <a:latin typeface="Proxima Nova"/>
                <a:cs typeface="Proxima Nova"/>
              </a:defRPr>
            </a:lvl2pPr>
            <a:lvl3pPr>
              <a:defRPr>
                <a:latin typeface="Proxima Nova"/>
                <a:cs typeface="Proxima Nova"/>
              </a:defRPr>
            </a:lvl3pPr>
            <a:lvl4pPr>
              <a:defRPr>
                <a:latin typeface="Proxima Nova"/>
                <a:cs typeface="Proxima Nova"/>
              </a:defRPr>
            </a:lvl4pPr>
            <a:lvl5pPr>
              <a:defRPr>
                <a:latin typeface="Proxima Nova"/>
                <a:cs typeface="Proxima Nova"/>
              </a:defRPr>
            </a:lvl5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6" name="Slide Number Placeholder 5"/>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707886"/>
          </a:xfrm>
        </p:spPr>
        <p:txBody>
          <a:bodyPr anchor="t"/>
          <a:lstStyle>
            <a:lvl1pPr algn="l">
              <a:defRPr sz="4000" b="1" cap="none"/>
            </a:lvl1pPr>
          </a:lstStyle>
          <a:p>
            <a:r>
              <a:rPr lang="nl-BE" dirty="0"/>
              <a:t>Click to edit</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latin typeface="Proxima Nova"/>
                <a:cs typeface="Proxima Nov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Click </a:t>
            </a:r>
            <a:r>
              <a:rPr lang="nl-BE"/>
              <a:t>to edit</a:t>
            </a:r>
            <a:endParaRPr lang="nl-BE" dirty="0"/>
          </a:p>
        </p:txBody>
      </p:sp>
      <p:sp>
        <p:nvSpPr>
          <p:cNvPr id="7" name="Slide Number Placeholder 5"/>
          <p:cNvSpPr>
            <a:spLocks noGrp="1"/>
          </p:cNvSpPr>
          <p:nvPr>
            <p:ph type="sldNum" sz="quarter" idx="12"/>
          </p:nvPr>
        </p:nvSpPr>
        <p:spPr>
          <a:xfrm>
            <a:off x="6553200" y="6356350"/>
            <a:ext cx="2133600" cy="365125"/>
          </a:xfrm>
        </p:spPr>
        <p:txBody>
          <a:bodyPr/>
          <a:lstStyle/>
          <a:p>
            <a:fld id="{EF07808B-6A1B-2B44-8E01-5992481392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atin typeface="Proxima Nova"/>
                <a:cs typeface="Proxima Nova"/>
              </a:defRPr>
            </a:lvl1pPr>
            <a:lvl2pPr>
              <a:defRPr sz="2400">
                <a:latin typeface="Proxima Nova"/>
                <a:cs typeface="Proxima Nova"/>
              </a:defRPr>
            </a:lvl2pPr>
            <a:lvl3pPr>
              <a:defRPr sz="2000">
                <a:latin typeface="Proxima Nova"/>
                <a:cs typeface="Proxima Nova"/>
              </a:defRPr>
            </a:lvl3pPr>
            <a:lvl4pPr>
              <a:defRPr sz="1800">
                <a:latin typeface="Proxima Nova"/>
                <a:cs typeface="Proxima Nova"/>
              </a:defRPr>
            </a:lvl4pPr>
            <a:lvl5pPr>
              <a:defRPr sz="1800">
                <a:latin typeface="Proxima Nova"/>
                <a:cs typeface="Proxima Nova"/>
              </a:defRPr>
            </a:lvl5pPr>
            <a:lvl6pPr>
              <a:defRPr sz="1800"/>
            </a:lvl6pPr>
            <a:lvl7pPr>
              <a:defRPr sz="1800"/>
            </a:lvl7pPr>
            <a:lvl8pPr>
              <a:defRPr sz="1800"/>
            </a:lvl8pPr>
            <a:lvl9pPr>
              <a:defRPr sz="18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nl-BE" dirty="0"/>
              <a:t>Click to edit</a:t>
            </a:r>
            <a:endParaRPr lang="en-US" dirty="0"/>
          </a:p>
        </p:txBody>
      </p:sp>
      <p:sp>
        <p:nvSpPr>
          <p:cNvPr id="3" name="Text Placeholder 2"/>
          <p:cNvSpPr>
            <a:spLocks noGrp="1"/>
          </p:cNvSpPr>
          <p:nvPr>
            <p:ph type="body" idx="1" hasCustomPrompt="1"/>
          </p:nvPr>
        </p:nvSpPr>
        <p:spPr>
          <a:xfrm>
            <a:off x="457200" y="1535113"/>
            <a:ext cx="4040188"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to edit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atin typeface="Proxima Nova"/>
                <a:cs typeface="Proxima Nova"/>
              </a:defRPr>
            </a:lvl1pPr>
            <a:lvl2pPr>
              <a:defRPr sz="2000">
                <a:latin typeface="Proxima Nova"/>
                <a:cs typeface="Proxima Nova"/>
              </a:defRPr>
            </a:lvl2pPr>
            <a:lvl3pPr>
              <a:defRPr sz="1800">
                <a:latin typeface="Proxima Nova"/>
                <a:cs typeface="Proxima Nova"/>
              </a:defRPr>
            </a:lvl3pPr>
            <a:lvl4pPr>
              <a:defRPr sz="1600">
                <a:latin typeface="Proxima Nova"/>
                <a:cs typeface="Proxima Nova"/>
              </a:defRPr>
            </a:lvl4pPr>
            <a:lvl5pPr>
              <a:defRPr sz="1600">
                <a:latin typeface="Proxima Nova"/>
                <a:cs typeface="Proxima Nova"/>
              </a:defRPr>
            </a:lvl5pPr>
            <a:lvl6pPr>
              <a:defRPr sz="1600"/>
            </a:lvl6pPr>
            <a:lvl7pPr>
              <a:defRPr sz="1600"/>
            </a:lvl7pPr>
            <a:lvl8pPr>
              <a:defRPr sz="1600"/>
            </a:lvl8pPr>
            <a:lvl9pPr>
              <a:defRPr sz="16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ctr">
            <a:normAutofit/>
          </a:bodyPr>
          <a:lstStyle>
            <a:lvl1pPr marL="0" indent="0">
              <a:buNone/>
              <a:defRPr sz="2000" b="0" i="0">
                <a:solidFill>
                  <a:srgbClr val="950027"/>
                </a:solidFill>
                <a:latin typeface="Cera Stencil PRO Medium"/>
                <a:cs typeface="Cera Stencil PRO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Click to edit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b="0" i="0">
                <a:latin typeface="Proxima Nova"/>
                <a:cs typeface="Proxima Nova"/>
              </a:defRPr>
            </a:lvl1pPr>
            <a:lvl2pPr>
              <a:defRPr sz="2000" b="0" i="0">
                <a:latin typeface="Proxima Nova"/>
                <a:cs typeface="Proxima Nova"/>
              </a:defRPr>
            </a:lvl2pPr>
            <a:lvl3pPr>
              <a:defRPr sz="1800" b="0" i="0">
                <a:latin typeface="Proxima Nova"/>
                <a:cs typeface="Proxima Nova"/>
              </a:defRPr>
            </a:lvl3pPr>
            <a:lvl4pPr>
              <a:defRPr sz="1600" b="0" i="0">
                <a:latin typeface="Proxima Nova"/>
                <a:cs typeface="Proxima Nova"/>
              </a:defRPr>
            </a:lvl4pPr>
            <a:lvl5pPr>
              <a:defRPr sz="1600" b="0" i="0">
                <a:latin typeface="Proxima Nova"/>
                <a:cs typeface="Proxima Nova"/>
              </a:defRPr>
            </a:lvl5pPr>
            <a:lvl6pPr>
              <a:defRPr sz="1600"/>
            </a:lvl6pPr>
            <a:lvl7pPr>
              <a:defRPr sz="1600"/>
            </a:lvl7pPr>
            <a:lvl8pPr>
              <a:defRPr sz="1600"/>
            </a:lvl8pPr>
            <a:lvl9pPr>
              <a:defRPr sz="1600"/>
            </a:lvl9pPr>
          </a:lstStyle>
          <a:p>
            <a:pPr lvl="0"/>
            <a:r>
              <a:rPr lang="nl-BE" dirty="0"/>
              <a:t>Click to edit</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9" name="Slide Number Placeholder 8"/>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Click to edit</a:t>
            </a:r>
            <a:endParaRPr lang="en-US" dirty="0"/>
          </a:p>
        </p:txBody>
      </p:sp>
      <p:sp>
        <p:nvSpPr>
          <p:cNvPr id="5" name="Slide Number Placeholder 4"/>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400110"/>
          </a:xfrm>
        </p:spPr>
        <p:txBody>
          <a:bodyPr anchor="b"/>
          <a:lstStyle>
            <a:lvl1pPr algn="l">
              <a:defRPr sz="2000" b="1"/>
            </a:lvl1pPr>
          </a:lstStyle>
          <a:p>
            <a:r>
              <a:rPr lang="nl-BE" dirty="0"/>
              <a:t>Click to edit</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atin typeface="Proxima Nova"/>
                <a:cs typeface="Proxima Nova"/>
              </a:defRPr>
            </a:lvl1pPr>
            <a:lvl2pPr>
              <a:defRPr sz="2800">
                <a:latin typeface="Proxima Nova"/>
                <a:cs typeface="Proxima Nova"/>
              </a:defRPr>
            </a:lvl2pPr>
            <a:lvl3pPr>
              <a:defRPr sz="2400">
                <a:latin typeface="Proxima Nova"/>
                <a:cs typeface="Proxima Nova"/>
              </a:defRPr>
            </a:lvl3pPr>
            <a:lvl4pPr>
              <a:defRPr sz="2000">
                <a:latin typeface="Proxima Nova"/>
                <a:cs typeface="Proxima Nova"/>
              </a:defRPr>
            </a:lvl4pPr>
            <a:lvl5pPr>
              <a:defRPr sz="2000">
                <a:latin typeface="Proxima Nova"/>
                <a:cs typeface="Proxima Nova"/>
              </a:defRPr>
            </a:lvl5pPr>
            <a:lvl6pPr>
              <a:defRPr sz="2000"/>
            </a:lvl6pPr>
            <a:lvl7pPr>
              <a:defRPr sz="2000"/>
            </a:lvl7pPr>
            <a:lvl8pPr>
              <a:defRPr sz="2000"/>
            </a:lvl8pPr>
            <a:lvl9pPr>
              <a:defRPr sz="2000"/>
            </a:lvl9pPr>
          </a:lstStyle>
          <a:p>
            <a:pPr lvl="0"/>
            <a:r>
              <a:rPr lang="nl-BE" dirty="0"/>
              <a:t>Click to edit Master 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hasCustomPrompt="1"/>
          </p:nvPr>
        </p:nvSpPr>
        <p:spPr>
          <a:xfrm>
            <a:off x="457200" y="838200"/>
            <a:ext cx="3008313" cy="5287963"/>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0700" y="4851400"/>
            <a:ext cx="5486400" cy="400110"/>
          </a:xfrm>
        </p:spPr>
        <p:txBody>
          <a:bodyPr anchor="ctr"/>
          <a:lstStyle>
            <a:lvl1pPr algn="l">
              <a:defRPr sz="2000" b="1"/>
            </a:lvl1pPr>
          </a:lstStyle>
          <a:p>
            <a:r>
              <a:rPr lang="nl-BE" dirty="0"/>
              <a:t>Click to edit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roxima Nova"/>
                <a:cs typeface="Proxima Nov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F07808B-6A1B-2B44-8E01-5992481392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9358"/>
            <a:ext cx="8229600" cy="769441"/>
          </a:xfrm>
          <a:prstGeom prst="rect">
            <a:avLst/>
          </a:prstGeom>
        </p:spPr>
        <p:txBody>
          <a:bodyPr vert="horz" wrap="square" lIns="91440" tIns="45720" rIns="91440" bIns="45720" rtlCol="0" anchor="ctr">
            <a:spAutoFit/>
          </a:bodyPr>
          <a:lstStyle/>
          <a:p>
            <a:r>
              <a:rPr lang="nl-BE" dirty="0"/>
              <a:t>Click to edit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0" i="0">
                <a:solidFill>
                  <a:schemeClr val="tx1"/>
                </a:solidFill>
                <a:latin typeface="Cera Stencil PRO Thin"/>
                <a:cs typeface="Cera Stencil PRO Thin"/>
              </a:defRPr>
            </a:lvl1pPr>
          </a:lstStyle>
          <a:p>
            <a:fld id="{EF07808B-6A1B-2B44-8E01-5992481392B5}" type="slidenum">
              <a:rPr lang="en-US" smtClean="0"/>
              <a:pPr/>
              <a:t>‹#›</a:t>
            </a:fld>
            <a:endParaRPr lang="en-US" dirty="0"/>
          </a:p>
        </p:txBody>
      </p:sp>
      <p:pic>
        <p:nvPicPr>
          <p:cNvPr id="7" name="Imag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62" y="-2937"/>
            <a:ext cx="1417638" cy="1417638"/>
          </a:xfrm>
          <a:prstGeom prst="rect">
            <a:avLst/>
          </a:prstGeom>
        </p:spPr>
      </p:pic>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39" y="6276975"/>
            <a:ext cx="380922" cy="44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4400" b="0" i="0" kern="1200">
          <a:solidFill>
            <a:srgbClr val="EA5608"/>
          </a:solidFill>
          <a:latin typeface="Cera Stencil PRO Medium"/>
          <a:ea typeface="+mj-ea"/>
          <a:cs typeface="Cera Stencil PRO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roxima Nov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roxima Nov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roxima Nov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roxima Nov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l"/>
            <a:r>
              <a:rPr lang="fr-FR" dirty="0"/>
              <a:t>Alliance 8.7</a:t>
            </a:r>
          </a:p>
        </p:txBody>
      </p:sp>
      <p:sp>
        <p:nvSpPr>
          <p:cNvPr id="3" name="Sous-titre 2"/>
          <p:cNvSpPr>
            <a:spLocks noGrp="1"/>
          </p:cNvSpPr>
          <p:nvPr>
            <p:ph type="subTitle" idx="1"/>
          </p:nvPr>
        </p:nvSpPr>
        <p:spPr>
          <a:xfrm>
            <a:off x="381000" y="3506787"/>
            <a:ext cx="6400800" cy="381000"/>
          </a:xfrm>
        </p:spPr>
        <p:txBody>
          <a:bodyPr/>
          <a:lstStyle/>
          <a:p>
            <a:pPr algn="l"/>
            <a:r>
              <a:rPr lang="fr-FR" dirty="0"/>
              <a:t>Diego López González</a:t>
            </a:r>
          </a:p>
          <a:p>
            <a:pPr algn="l"/>
            <a:endParaRPr lang="fr-FR" dirty="0"/>
          </a:p>
        </p:txBody>
      </p:sp>
      <p:sp>
        <p:nvSpPr>
          <p:cNvPr id="4" name="Espace réservé du numéro de diapositive 3"/>
          <p:cNvSpPr>
            <a:spLocks noGrp="1"/>
          </p:cNvSpPr>
          <p:nvPr>
            <p:ph type="sldNum" sz="quarter" idx="12"/>
          </p:nvPr>
        </p:nvSpPr>
        <p:spPr/>
        <p:txBody>
          <a:bodyPr/>
          <a:lstStyle/>
          <a:p>
            <a:fld id="{EF07808B-6A1B-2B44-8E01-5992481392B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7B13-A9D6-6ACB-478A-13835E97FBC5}"/>
              </a:ext>
            </a:extLst>
          </p:cNvPr>
          <p:cNvSpPr>
            <a:spLocks noGrp="1"/>
          </p:cNvSpPr>
          <p:nvPr>
            <p:ph type="title"/>
          </p:nvPr>
        </p:nvSpPr>
        <p:spPr>
          <a:xfrm>
            <a:off x="457200" y="320804"/>
            <a:ext cx="8229600" cy="1446550"/>
          </a:xfrm>
        </p:spPr>
        <p:txBody>
          <a:bodyPr/>
          <a:lstStyle/>
          <a:p>
            <a:r>
              <a:rPr lang="es-ES" dirty="0" err="1"/>
              <a:t>What</a:t>
            </a:r>
            <a:r>
              <a:rPr lang="es-ES" dirty="0"/>
              <a:t> </a:t>
            </a:r>
            <a:r>
              <a:rPr lang="es-ES" dirty="0" err="1"/>
              <a:t>could</a:t>
            </a:r>
            <a:r>
              <a:rPr lang="es-ES" dirty="0"/>
              <a:t> </a:t>
            </a:r>
            <a:r>
              <a:rPr lang="es-ES" dirty="0" err="1"/>
              <a:t>Irish</a:t>
            </a:r>
            <a:r>
              <a:rPr lang="es-ES" dirty="0"/>
              <a:t> Unions do on Alliance 8.7?</a:t>
            </a:r>
            <a:endParaRPr lang="en-BE" dirty="0"/>
          </a:p>
        </p:txBody>
      </p:sp>
      <p:sp>
        <p:nvSpPr>
          <p:cNvPr id="3" name="Content Placeholder 2">
            <a:extLst>
              <a:ext uri="{FF2B5EF4-FFF2-40B4-BE49-F238E27FC236}">
                <a16:creationId xmlns:a16="http://schemas.microsoft.com/office/drawing/2014/main" id="{12E790D2-9871-6E64-B661-EE6AE6E21F6F}"/>
              </a:ext>
            </a:extLst>
          </p:cNvPr>
          <p:cNvSpPr>
            <a:spLocks noGrp="1"/>
          </p:cNvSpPr>
          <p:nvPr>
            <p:ph idx="1"/>
          </p:nvPr>
        </p:nvSpPr>
        <p:spPr/>
        <p:txBody>
          <a:bodyPr>
            <a:noAutofit/>
          </a:bodyPr>
          <a:lstStyle/>
          <a:p>
            <a:r>
              <a:rPr lang="es-ES" sz="2800" dirty="0" err="1"/>
              <a:t>Advocate</a:t>
            </a:r>
            <a:r>
              <a:rPr lang="es-ES" sz="2800" dirty="0"/>
              <a:t> for </a:t>
            </a:r>
            <a:r>
              <a:rPr lang="es-ES" sz="2800" dirty="0" err="1"/>
              <a:t>the</a:t>
            </a:r>
            <a:r>
              <a:rPr lang="es-ES" sz="2800" dirty="0"/>
              <a:t> </a:t>
            </a:r>
            <a:r>
              <a:rPr lang="es-ES" sz="2800" dirty="0" err="1"/>
              <a:t>engagement</a:t>
            </a:r>
            <a:r>
              <a:rPr lang="es-ES" sz="2800" dirty="0"/>
              <a:t> of </a:t>
            </a:r>
            <a:r>
              <a:rPr lang="es-ES" sz="2800" dirty="0" err="1"/>
              <a:t>the</a:t>
            </a:r>
            <a:r>
              <a:rPr lang="es-ES" sz="2800" dirty="0"/>
              <a:t> </a:t>
            </a:r>
            <a:r>
              <a:rPr lang="es-ES" sz="2800" dirty="0" err="1"/>
              <a:t>government</a:t>
            </a:r>
            <a:r>
              <a:rPr lang="es-ES" sz="2800" dirty="0"/>
              <a:t> of </a:t>
            </a:r>
            <a:r>
              <a:rPr lang="es-ES" sz="2800" dirty="0" err="1"/>
              <a:t>Ireland</a:t>
            </a:r>
            <a:r>
              <a:rPr lang="es-ES" sz="2800" dirty="0"/>
              <a:t> in </a:t>
            </a:r>
            <a:r>
              <a:rPr lang="es-ES" sz="2800" dirty="0" err="1"/>
              <a:t>the</a:t>
            </a:r>
            <a:r>
              <a:rPr lang="es-ES" sz="2800" dirty="0"/>
              <a:t> Alliance.</a:t>
            </a:r>
          </a:p>
          <a:p>
            <a:r>
              <a:rPr lang="es-ES" sz="2800" dirty="0"/>
              <a:t>Support in </a:t>
            </a:r>
            <a:r>
              <a:rPr lang="es-ES" sz="2800" dirty="0" err="1"/>
              <a:t>the</a:t>
            </a:r>
            <a:r>
              <a:rPr lang="es-ES" sz="2800" dirty="0"/>
              <a:t> </a:t>
            </a:r>
            <a:r>
              <a:rPr lang="es-ES" sz="2800" dirty="0" err="1"/>
              <a:t>elaboration</a:t>
            </a:r>
            <a:r>
              <a:rPr lang="es-ES" sz="2800" dirty="0"/>
              <a:t> of a </a:t>
            </a:r>
            <a:r>
              <a:rPr lang="es-ES" sz="2800" dirty="0" err="1"/>
              <a:t>national</a:t>
            </a:r>
            <a:r>
              <a:rPr lang="es-ES" sz="2800" dirty="0"/>
              <a:t> </a:t>
            </a:r>
            <a:r>
              <a:rPr lang="es-ES" sz="2800" dirty="0" err="1"/>
              <a:t>action</a:t>
            </a:r>
            <a:r>
              <a:rPr lang="es-ES" sz="2800" dirty="0"/>
              <a:t> plan.</a:t>
            </a:r>
          </a:p>
          <a:p>
            <a:r>
              <a:rPr lang="es-ES" sz="2800" dirty="0"/>
              <a:t>Use </a:t>
            </a:r>
            <a:r>
              <a:rPr lang="es-ES" sz="2800" dirty="0" err="1"/>
              <a:t>the</a:t>
            </a:r>
            <a:r>
              <a:rPr lang="es-ES" sz="2800" dirty="0"/>
              <a:t> Alliance </a:t>
            </a:r>
            <a:r>
              <a:rPr lang="es-ES" sz="2800" dirty="0" err="1"/>
              <a:t>to</a:t>
            </a:r>
            <a:r>
              <a:rPr lang="es-ES" sz="2800" dirty="0"/>
              <a:t> </a:t>
            </a:r>
            <a:r>
              <a:rPr lang="es-ES" sz="2800" dirty="0" err="1"/>
              <a:t>support</a:t>
            </a:r>
            <a:r>
              <a:rPr lang="es-ES" sz="2800" dirty="0"/>
              <a:t> union </a:t>
            </a:r>
            <a:r>
              <a:rPr lang="es-ES" sz="2800" dirty="0" err="1"/>
              <a:t>work</a:t>
            </a:r>
            <a:r>
              <a:rPr lang="es-ES" sz="2800" dirty="0"/>
              <a:t> on </a:t>
            </a:r>
            <a:r>
              <a:rPr lang="es-ES" sz="2800" dirty="0" err="1"/>
              <a:t>supply</a:t>
            </a:r>
            <a:r>
              <a:rPr lang="es-ES" sz="2800" dirty="0"/>
              <a:t> </a:t>
            </a:r>
            <a:r>
              <a:rPr lang="es-ES" sz="2800" dirty="0" err="1"/>
              <a:t>chains</a:t>
            </a:r>
            <a:r>
              <a:rPr lang="es-ES" sz="2800" dirty="0"/>
              <a:t> </a:t>
            </a:r>
            <a:r>
              <a:rPr lang="es-ES" sz="2800" dirty="0" err="1"/>
              <a:t>advocating</a:t>
            </a:r>
            <a:r>
              <a:rPr lang="es-ES" sz="2800" dirty="0"/>
              <a:t> for </a:t>
            </a:r>
            <a:r>
              <a:rPr lang="es-ES" sz="2800" dirty="0" err="1"/>
              <a:t>mandatory</a:t>
            </a:r>
            <a:r>
              <a:rPr lang="es-ES" sz="2800" dirty="0"/>
              <a:t> </a:t>
            </a:r>
            <a:r>
              <a:rPr lang="es-ES" sz="2800" dirty="0" err="1"/>
              <a:t>due</a:t>
            </a:r>
            <a:r>
              <a:rPr lang="es-ES" sz="2800" dirty="0"/>
              <a:t> </a:t>
            </a:r>
            <a:r>
              <a:rPr lang="es-ES" sz="2800" dirty="0" err="1"/>
              <a:t>diligence</a:t>
            </a:r>
            <a:r>
              <a:rPr lang="es-ES" sz="2800" dirty="0"/>
              <a:t>.</a:t>
            </a:r>
          </a:p>
          <a:p>
            <a:r>
              <a:rPr lang="en-GB" sz="2800" dirty="0"/>
              <a:t>Identify Irish companies doing business related to situations of child labour or forced labour </a:t>
            </a:r>
            <a:endParaRPr lang="es-ES" sz="2800" dirty="0"/>
          </a:p>
          <a:p>
            <a:r>
              <a:rPr lang="es-ES" sz="2800" dirty="0" err="1"/>
              <a:t>Establish</a:t>
            </a:r>
            <a:r>
              <a:rPr lang="es-ES" sz="2800" dirty="0"/>
              <a:t> global </a:t>
            </a:r>
            <a:r>
              <a:rPr lang="es-ES" sz="2800" dirty="0" err="1"/>
              <a:t>solidarity</a:t>
            </a:r>
            <a:r>
              <a:rPr lang="es-ES" sz="2800" dirty="0"/>
              <a:t> </a:t>
            </a:r>
            <a:r>
              <a:rPr lang="es-ES" sz="2800" dirty="0" err="1"/>
              <a:t>networks</a:t>
            </a:r>
            <a:r>
              <a:rPr lang="es-ES" sz="2800" dirty="0"/>
              <a:t> </a:t>
            </a:r>
            <a:r>
              <a:rPr lang="es-ES" sz="2800" dirty="0" err="1"/>
              <a:t>around</a:t>
            </a:r>
            <a:r>
              <a:rPr lang="es-ES" sz="2800" dirty="0"/>
              <a:t> target 8.7</a:t>
            </a:r>
            <a:endParaRPr lang="en-BE" sz="2800" dirty="0"/>
          </a:p>
        </p:txBody>
      </p:sp>
      <p:sp>
        <p:nvSpPr>
          <p:cNvPr id="4" name="Slide Number Placeholder 3">
            <a:extLst>
              <a:ext uri="{FF2B5EF4-FFF2-40B4-BE49-F238E27FC236}">
                <a16:creationId xmlns:a16="http://schemas.microsoft.com/office/drawing/2014/main" id="{22A6684C-B80C-B25D-348F-D7B0B73E7704}"/>
              </a:ext>
            </a:extLst>
          </p:cNvPr>
          <p:cNvSpPr>
            <a:spLocks noGrp="1"/>
          </p:cNvSpPr>
          <p:nvPr>
            <p:ph type="sldNum" sz="quarter" idx="12"/>
          </p:nvPr>
        </p:nvSpPr>
        <p:spPr/>
        <p:txBody>
          <a:bodyPr/>
          <a:lstStyle/>
          <a:p>
            <a:fld id="{EF07808B-6A1B-2B44-8E01-5992481392B5}" type="slidenum">
              <a:rPr lang="en-US" smtClean="0"/>
              <a:pPr/>
              <a:t>10</a:t>
            </a:fld>
            <a:endParaRPr lang="en-US"/>
          </a:p>
        </p:txBody>
      </p:sp>
    </p:spTree>
    <p:extLst>
      <p:ext uri="{BB962C8B-B14F-4D97-AF65-F5344CB8AC3E}">
        <p14:creationId xmlns:p14="http://schemas.microsoft.com/office/powerpoint/2010/main" val="373850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D03C-AD3F-0352-4A49-9F749C98C916}"/>
              </a:ext>
            </a:extLst>
          </p:cNvPr>
          <p:cNvSpPr>
            <a:spLocks noGrp="1"/>
          </p:cNvSpPr>
          <p:nvPr>
            <p:ph type="title"/>
          </p:nvPr>
        </p:nvSpPr>
        <p:spPr>
          <a:xfrm>
            <a:off x="683568" y="3140968"/>
            <a:ext cx="8229600" cy="769441"/>
          </a:xfrm>
        </p:spPr>
        <p:txBody>
          <a:bodyPr/>
          <a:lstStyle/>
          <a:p>
            <a:r>
              <a:rPr lang="es-ES" dirty="0" err="1"/>
              <a:t>Thanks</a:t>
            </a:r>
            <a:r>
              <a:rPr lang="es-ES" dirty="0"/>
              <a:t>!</a:t>
            </a:r>
            <a:endParaRPr lang="en-BE" dirty="0"/>
          </a:p>
        </p:txBody>
      </p:sp>
      <p:sp>
        <p:nvSpPr>
          <p:cNvPr id="4" name="Slide Number Placeholder 3">
            <a:extLst>
              <a:ext uri="{FF2B5EF4-FFF2-40B4-BE49-F238E27FC236}">
                <a16:creationId xmlns:a16="http://schemas.microsoft.com/office/drawing/2014/main" id="{91C13578-4108-68B0-5810-580E45EA7BE6}"/>
              </a:ext>
            </a:extLst>
          </p:cNvPr>
          <p:cNvSpPr>
            <a:spLocks noGrp="1"/>
          </p:cNvSpPr>
          <p:nvPr>
            <p:ph type="sldNum" sz="quarter" idx="12"/>
          </p:nvPr>
        </p:nvSpPr>
        <p:spPr/>
        <p:txBody>
          <a:bodyPr/>
          <a:lstStyle/>
          <a:p>
            <a:fld id="{EF07808B-6A1B-2B44-8E01-5992481392B5}" type="slidenum">
              <a:rPr lang="en-US" smtClean="0"/>
              <a:pPr/>
              <a:t>11</a:t>
            </a:fld>
            <a:endParaRPr lang="en-US"/>
          </a:p>
        </p:txBody>
      </p:sp>
    </p:spTree>
    <p:extLst>
      <p:ext uri="{BB962C8B-B14F-4D97-AF65-F5344CB8AC3E}">
        <p14:creationId xmlns:p14="http://schemas.microsoft.com/office/powerpoint/2010/main" val="149020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What</a:t>
            </a:r>
            <a:r>
              <a:rPr lang="fr-FR" dirty="0"/>
              <a:t> </a:t>
            </a:r>
            <a:r>
              <a:rPr lang="fr-FR" dirty="0" err="1"/>
              <a:t>is</a:t>
            </a:r>
            <a:r>
              <a:rPr lang="fr-FR" dirty="0"/>
              <a:t> Alliance 8.7?</a:t>
            </a:r>
          </a:p>
        </p:txBody>
      </p:sp>
      <p:sp>
        <p:nvSpPr>
          <p:cNvPr id="3" name="Espace réservé du contenu 2"/>
          <p:cNvSpPr>
            <a:spLocks noGrp="1"/>
          </p:cNvSpPr>
          <p:nvPr>
            <p:ph idx="1"/>
          </p:nvPr>
        </p:nvSpPr>
        <p:spPr/>
        <p:txBody>
          <a:bodyPr>
            <a:normAutofit fontScale="92500"/>
          </a:bodyPr>
          <a:lstStyle/>
          <a:p>
            <a:pPr marL="0" indent="0">
              <a:buNone/>
            </a:pPr>
            <a:r>
              <a:rPr lang="en-GB" b="1" dirty="0"/>
              <a:t>A global partnership to end forced labour, modern slavery, human trafficking and child labour</a:t>
            </a:r>
            <a:endParaRPr lang="en-GB" dirty="0"/>
          </a:p>
          <a:p>
            <a:endParaRPr lang="en-GB" dirty="0"/>
          </a:p>
          <a:p>
            <a:pPr marL="0" indent="0">
              <a:buNone/>
            </a:pPr>
            <a:r>
              <a:rPr lang="en-GB" b="1" dirty="0"/>
              <a:t>Strategic objectives:</a:t>
            </a:r>
          </a:p>
          <a:p>
            <a:r>
              <a:rPr lang="en-GB" dirty="0"/>
              <a:t>Accelerating action</a:t>
            </a:r>
          </a:p>
          <a:p>
            <a:r>
              <a:rPr lang="en-GB" dirty="0"/>
              <a:t>Conducting research and sharing knowledge</a:t>
            </a:r>
          </a:p>
          <a:p>
            <a:r>
              <a:rPr lang="en-GB" dirty="0"/>
              <a:t>Driving innovation and leveraging resources</a:t>
            </a:r>
            <a:endParaRPr lang="fr-FR" dirty="0"/>
          </a:p>
        </p:txBody>
      </p:sp>
      <p:sp>
        <p:nvSpPr>
          <p:cNvPr id="4" name="Espace réservé du numéro de diapositive 3"/>
          <p:cNvSpPr>
            <a:spLocks noGrp="1"/>
          </p:cNvSpPr>
          <p:nvPr>
            <p:ph type="sldNum" sz="quarter" idx="12"/>
          </p:nvPr>
        </p:nvSpPr>
        <p:spPr/>
        <p:txBody>
          <a:bodyPr/>
          <a:lstStyle/>
          <a:p>
            <a:fld id="{EF07808B-6A1B-2B44-8E01-5992481392B5}"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C4C9-DC82-A512-4015-E4E2C7EAD6EE}"/>
              </a:ext>
            </a:extLst>
          </p:cNvPr>
          <p:cNvSpPr>
            <a:spLocks noGrp="1"/>
          </p:cNvSpPr>
          <p:nvPr>
            <p:ph type="title"/>
          </p:nvPr>
        </p:nvSpPr>
        <p:spPr/>
        <p:txBody>
          <a:bodyPr/>
          <a:lstStyle/>
          <a:p>
            <a:r>
              <a:rPr lang="es-ES" dirty="0"/>
              <a:t>Who </a:t>
            </a:r>
            <a:r>
              <a:rPr lang="es-ES" dirty="0" err="1"/>
              <a:t>participates</a:t>
            </a:r>
            <a:r>
              <a:rPr lang="es-ES" dirty="0"/>
              <a:t> in </a:t>
            </a:r>
            <a:r>
              <a:rPr lang="es-ES" dirty="0" err="1"/>
              <a:t>the</a:t>
            </a:r>
            <a:r>
              <a:rPr lang="es-ES" dirty="0"/>
              <a:t> Alliance?</a:t>
            </a:r>
            <a:endParaRPr lang="en-BE" dirty="0"/>
          </a:p>
        </p:txBody>
      </p:sp>
      <p:sp>
        <p:nvSpPr>
          <p:cNvPr id="3" name="Content Placeholder 2">
            <a:extLst>
              <a:ext uri="{FF2B5EF4-FFF2-40B4-BE49-F238E27FC236}">
                <a16:creationId xmlns:a16="http://schemas.microsoft.com/office/drawing/2014/main" id="{F5CB2907-A763-C9D3-06B1-5952300C3811}"/>
              </a:ext>
            </a:extLst>
          </p:cNvPr>
          <p:cNvSpPr>
            <a:spLocks noGrp="1"/>
          </p:cNvSpPr>
          <p:nvPr>
            <p:ph idx="1"/>
          </p:nvPr>
        </p:nvSpPr>
        <p:spPr/>
        <p:txBody>
          <a:bodyPr>
            <a:normAutofit lnSpcReduction="10000"/>
          </a:bodyPr>
          <a:lstStyle/>
          <a:p>
            <a:r>
              <a:rPr lang="en-GB" sz="2400" dirty="0"/>
              <a:t>Governments </a:t>
            </a:r>
          </a:p>
          <a:p>
            <a:r>
              <a:rPr lang="en-GB" sz="2400" dirty="0"/>
              <a:t>Representatives of workers’ organisations </a:t>
            </a:r>
          </a:p>
          <a:p>
            <a:r>
              <a:rPr lang="en-GB" sz="2400" dirty="0"/>
              <a:t>Representatives of employers’ organisations (and companies through business networks)</a:t>
            </a:r>
          </a:p>
          <a:p>
            <a:r>
              <a:rPr lang="en-GB" sz="2400" dirty="0"/>
              <a:t>International Civil Society Organisations </a:t>
            </a:r>
          </a:p>
          <a:p>
            <a:r>
              <a:rPr lang="en-GB" sz="2400" dirty="0"/>
              <a:t>UN and International Organisations (IOM, UNICEF, OHCHR, FAO, UNHCR, UNODC, UNDP, </a:t>
            </a:r>
            <a:r>
              <a:rPr lang="en-GB" sz="2400" dirty="0" err="1"/>
              <a:t>UNWomen</a:t>
            </a:r>
            <a:r>
              <a:rPr lang="en-GB" sz="2400" dirty="0"/>
              <a:t>, OECD, …)</a:t>
            </a:r>
          </a:p>
          <a:p>
            <a:r>
              <a:rPr lang="en-GB" sz="2400" dirty="0"/>
              <a:t>Regional Organisations (OSCE, ICMPD, African Union, Bali Process, Regional Initiative Latin America and Caribbean Free of Child Labour)</a:t>
            </a:r>
          </a:p>
          <a:p>
            <a:r>
              <a:rPr lang="en-GB" sz="2400" dirty="0"/>
              <a:t>Research Institutions (e.g. UN University and partners)</a:t>
            </a:r>
            <a:endParaRPr lang="en-BE" sz="2400" dirty="0"/>
          </a:p>
        </p:txBody>
      </p:sp>
      <p:sp>
        <p:nvSpPr>
          <p:cNvPr id="4" name="Slide Number Placeholder 3">
            <a:extLst>
              <a:ext uri="{FF2B5EF4-FFF2-40B4-BE49-F238E27FC236}">
                <a16:creationId xmlns:a16="http://schemas.microsoft.com/office/drawing/2014/main" id="{1BC711F6-C32F-47BD-83F0-E85A7F8555E4}"/>
              </a:ext>
            </a:extLst>
          </p:cNvPr>
          <p:cNvSpPr>
            <a:spLocks noGrp="1"/>
          </p:cNvSpPr>
          <p:nvPr>
            <p:ph type="sldNum" sz="quarter" idx="12"/>
          </p:nvPr>
        </p:nvSpPr>
        <p:spPr/>
        <p:txBody>
          <a:bodyPr/>
          <a:lstStyle/>
          <a:p>
            <a:fld id="{EF07808B-6A1B-2B44-8E01-5992481392B5}" type="slidenum">
              <a:rPr lang="en-US" smtClean="0"/>
              <a:pPr/>
              <a:t>3</a:t>
            </a:fld>
            <a:endParaRPr lang="en-US"/>
          </a:p>
        </p:txBody>
      </p:sp>
    </p:spTree>
    <p:extLst>
      <p:ext uri="{BB962C8B-B14F-4D97-AF65-F5344CB8AC3E}">
        <p14:creationId xmlns:p14="http://schemas.microsoft.com/office/powerpoint/2010/main" val="329154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2ECC-1479-1894-6EFA-FBAF6C30B0E4}"/>
              </a:ext>
            </a:extLst>
          </p:cNvPr>
          <p:cNvSpPr>
            <a:spLocks noGrp="1"/>
          </p:cNvSpPr>
          <p:nvPr>
            <p:ph type="title"/>
          </p:nvPr>
        </p:nvSpPr>
        <p:spPr/>
        <p:txBody>
          <a:bodyPr/>
          <a:lstStyle/>
          <a:p>
            <a:r>
              <a:rPr lang="es-ES" dirty="0" err="1"/>
              <a:t>How</a:t>
            </a:r>
            <a:r>
              <a:rPr lang="es-ES" dirty="0"/>
              <a:t> </a:t>
            </a:r>
            <a:r>
              <a:rPr lang="es-ES" dirty="0" err="1"/>
              <a:t>does</a:t>
            </a:r>
            <a:r>
              <a:rPr lang="es-ES" dirty="0"/>
              <a:t> </a:t>
            </a:r>
            <a:r>
              <a:rPr lang="es-ES" dirty="0" err="1"/>
              <a:t>the</a:t>
            </a:r>
            <a:r>
              <a:rPr lang="es-ES" dirty="0"/>
              <a:t> Alliance </a:t>
            </a:r>
            <a:r>
              <a:rPr lang="es-ES" dirty="0" err="1"/>
              <a:t>work</a:t>
            </a:r>
            <a:r>
              <a:rPr lang="es-ES" dirty="0"/>
              <a:t>?</a:t>
            </a:r>
            <a:endParaRPr lang="en-BE" dirty="0"/>
          </a:p>
        </p:txBody>
      </p:sp>
      <p:sp>
        <p:nvSpPr>
          <p:cNvPr id="3" name="Content Placeholder 2">
            <a:extLst>
              <a:ext uri="{FF2B5EF4-FFF2-40B4-BE49-F238E27FC236}">
                <a16:creationId xmlns:a16="http://schemas.microsoft.com/office/drawing/2014/main" id="{E2DFD96B-B891-9E91-D822-7F0E76C4E65B}"/>
              </a:ext>
            </a:extLst>
          </p:cNvPr>
          <p:cNvSpPr>
            <a:spLocks noGrp="1"/>
          </p:cNvSpPr>
          <p:nvPr>
            <p:ph idx="1"/>
          </p:nvPr>
        </p:nvSpPr>
        <p:spPr/>
        <p:txBody>
          <a:bodyPr/>
          <a:lstStyle/>
          <a:p>
            <a:r>
              <a:rPr lang="es-ES" dirty="0"/>
              <a:t>A Global Coordination Group</a:t>
            </a:r>
          </a:p>
          <a:p>
            <a:r>
              <a:rPr lang="es-ES" dirty="0" err="1"/>
              <a:t>Pathfinder</a:t>
            </a:r>
            <a:r>
              <a:rPr lang="es-ES" dirty="0"/>
              <a:t> </a:t>
            </a:r>
            <a:r>
              <a:rPr lang="es-ES" dirty="0" err="1"/>
              <a:t>countries</a:t>
            </a:r>
            <a:endParaRPr lang="es-ES" dirty="0"/>
          </a:p>
          <a:p>
            <a:r>
              <a:rPr lang="es-ES" dirty="0" err="1"/>
              <a:t>Action</a:t>
            </a:r>
            <a:r>
              <a:rPr lang="es-ES" dirty="0"/>
              <a:t> and Working </a:t>
            </a:r>
            <a:r>
              <a:rPr lang="es-ES" dirty="0" err="1"/>
              <a:t>groups</a:t>
            </a:r>
            <a:endParaRPr lang="es-ES" dirty="0"/>
          </a:p>
          <a:p>
            <a:r>
              <a:rPr lang="es-ES" dirty="0"/>
              <a:t>Global </a:t>
            </a:r>
            <a:r>
              <a:rPr lang="es-ES" dirty="0" err="1"/>
              <a:t>partners</a:t>
            </a:r>
            <a:endParaRPr lang="es-ES" dirty="0"/>
          </a:p>
          <a:p>
            <a:r>
              <a:rPr lang="es-ES" dirty="0"/>
              <a:t>Business </a:t>
            </a:r>
            <a:r>
              <a:rPr lang="es-ES" dirty="0" err="1"/>
              <a:t>networks</a:t>
            </a:r>
            <a:endParaRPr lang="es-ES" dirty="0"/>
          </a:p>
          <a:p>
            <a:pPr marL="0" indent="0">
              <a:buNone/>
            </a:pPr>
            <a:endParaRPr lang="es-ES" dirty="0"/>
          </a:p>
        </p:txBody>
      </p:sp>
      <p:sp>
        <p:nvSpPr>
          <p:cNvPr id="4" name="Slide Number Placeholder 3">
            <a:extLst>
              <a:ext uri="{FF2B5EF4-FFF2-40B4-BE49-F238E27FC236}">
                <a16:creationId xmlns:a16="http://schemas.microsoft.com/office/drawing/2014/main" id="{5F123BAD-FE19-FF16-F1E5-16A9B759FD92}"/>
              </a:ext>
            </a:extLst>
          </p:cNvPr>
          <p:cNvSpPr>
            <a:spLocks noGrp="1"/>
          </p:cNvSpPr>
          <p:nvPr>
            <p:ph type="sldNum" sz="quarter" idx="12"/>
          </p:nvPr>
        </p:nvSpPr>
        <p:spPr/>
        <p:txBody>
          <a:bodyPr/>
          <a:lstStyle/>
          <a:p>
            <a:fld id="{EF07808B-6A1B-2B44-8E01-5992481392B5}" type="slidenum">
              <a:rPr lang="en-US" smtClean="0"/>
              <a:pPr/>
              <a:t>4</a:t>
            </a:fld>
            <a:endParaRPr lang="en-US"/>
          </a:p>
        </p:txBody>
      </p:sp>
    </p:spTree>
    <p:extLst>
      <p:ext uri="{BB962C8B-B14F-4D97-AF65-F5344CB8AC3E}">
        <p14:creationId xmlns:p14="http://schemas.microsoft.com/office/powerpoint/2010/main" val="199124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A2F2-D7D6-C115-D899-90CF575A5B8E}"/>
              </a:ext>
            </a:extLst>
          </p:cNvPr>
          <p:cNvSpPr>
            <a:spLocks noGrp="1"/>
          </p:cNvSpPr>
          <p:nvPr>
            <p:ph type="title"/>
          </p:nvPr>
        </p:nvSpPr>
        <p:spPr>
          <a:xfrm>
            <a:off x="457200" y="659358"/>
            <a:ext cx="8229600" cy="769441"/>
          </a:xfrm>
        </p:spPr>
        <p:txBody>
          <a:bodyPr/>
          <a:lstStyle/>
          <a:p>
            <a:r>
              <a:rPr lang="es-ES" dirty="0" err="1"/>
              <a:t>Pathfinder</a:t>
            </a:r>
            <a:r>
              <a:rPr lang="es-ES" dirty="0"/>
              <a:t> </a:t>
            </a:r>
            <a:r>
              <a:rPr lang="es-ES" dirty="0" err="1"/>
              <a:t>countries</a:t>
            </a:r>
            <a:endParaRPr lang="en-BE" dirty="0"/>
          </a:p>
        </p:txBody>
      </p:sp>
      <p:sp>
        <p:nvSpPr>
          <p:cNvPr id="3" name="Content Placeholder 2">
            <a:extLst>
              <a:ext uri="{FF2B5EF4-FFF2-40B4-BE49-F238E27FC236}">
                <a16:creationId xmlns:a16="http://schemas.microsoft.com/office/drawing/2014/main" id="{56BE437B-0994-F34A-5FC5-D8975F24DCA1}"/>
              </a:ext>
            </a:extLst>
          </p:cNvPr>
          <p:cNvSpPr>
            <a:spLocks noGrp="1"/>
          </p:cNvSpPr>
          <p:nvPr>
            <p:ph idx="1"/>
          </p:nvPr>
        </p:nvSpPr>
        <p:spPr/>
        <p:txBody>
          <a:bodyPr>
            <a:normAutofit fontScale="77500" lnSpcReduction="20000"/>
          </a:bodyPr>
          <a:lstStyle/>
          <a:p>
            <a:r>
              <a:rPr lang="en-GB" dirty="0"/>
              <a:t>Commit to going faster and further, taking others on board and respecting applicable international human rights and labour standards.</a:t>
            </a:r>
          </a:p>
          <a:p>
            <a:r>
              <a:rPr lang="en-GB" dirty="0"/>
              <a:t>Steps:</a:t>
            </a:r>
          </a:p>
          <a:p>
            <a:pPr lvl="1"/>
            <a:r>
              <a:rPr lang="en-GB" dirty="0"/>
              <a:t>Develop a roadmap to achieve Target 8.7 with all interested Alliance 8.7 partners at the country level, with measurable actions to achieve accelerated deadlines.</a:t>
            </a:r>
          </a:p>
          <a:p>
            <a:pPr lvl="1"/>
            <a:r>
              <a:rPr lang="en-GB" dirty="0"/>
              <a:t>Report against agreed indicators every year to showcase progress and to provide visibility to those countries achieving success. </a:t>
            </a:r>
          </a:p>
          <a:p>
            <a:pPr lvl="1"/>
            <a:r>
              <a:rPr lang="en-GB" dirty="0"/>
              <a:t>Collect data to measure results and to make them available to the Alliance 8.7 Knowledge Platform to improve efforts and share lessons learned.</a:t>
            </a:r>
          </a:p>
          <a:p>
            <a:pPr lvl="1"/>
            <a:r>
              <a:rPr lang="en-GB" dirty="0"/>
              <a:t>Support Alliance 8.7 outside its own country context</a:t>
            </a:r>
            <a:endParaRPr lang="en-BE" dirty="0"/>
          </a:p>
          <a:p>
            <a:endParaRPr lang="en-BE" dirty="0"/>
          </a:p>
        </p:txBody>
      </p:sp>
      <p:sp>
        <p:nvSpPr>
          <p:cNvPr id="4" name="Slide Number Placeholder 3">
            <a:extLst>
              <a:ext uri="{FF2B5EF4-FFF2-40B4-BE49-F238E27FC236}">
                <a16:creationId xmlns:a16="http://schemas.microsoft.com/office/drawing/2014/main" id="{78FB2660-9490-52AA-43C5-90D2B81F6379}"/>
              </a:ext>
            </a:extLst>
          </p:cNvPr>
          <p:cNvSpPr>
            <a:spLocks noGrp="1"/>
          </p:cNvSpPr>
          <p:nvPr>
            <p:ph type="sldNum" sz="quarter" idx="12"/>
          </p:nvPr>
        </p:nvSpPr>
        <p:spPr/>
        <p:txBody>
          <a:bodyPr/>
          <a:lstStyle/>
          <a:p>
            <a:fld id="{EF07808B-6A1B-2B44-8E01-5992481392B5}" type="slidenum">
              <a:rPr lang="en-US" smtClean="0"/>
              <a:pPr/>
              <a:t>5</a:t>
            </a:fld>
            <a:endParaRPr lang="en-US"/>
          </a:p>
        </p:txBody>
      </p:sp>
    </p:spTree>
    <p:extLst>
      <p:ext uri="{BB962C8B-B14F-4D97-AF65-F5344CB8AC3E}">
        <p14:creationId xmlns:p14="http://schemas.microsoft.com/office/powerpoint/2010/main" val="277577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C775-238B-0F90-563A-7F6318D351E1}"/>
              </a:ext>
            </a:extLst>
          </p:cNvPr>
          <p:cNvSpPr>
            <a:spLocks noGrp="1"/>
          </p:cNvSpPr>
          <p:nvPr>
            <p:ph type="title"/>
          </p:nvPr>
        </p:nvSpPr>
        <p:spPr/>
        <p:txBody>
          <a:bodyPr/>
          <a:lstStyle/>
          <a:p>
            <a:r>
              <a:rPr lang="es-ES" dirty="0" err="1"/>
              <a:t>Pathfinder</a:t>
            </a:r>
            <a:r>
              <a:rPr lang="es-ES" dirty="0"/>
              <a:t> </a:t>
            </a:r>
            <a:r>
              <a:rPr lang="es-ES" dirty="0" err="1"/>
              <a:t>Countries</a:t>
            </a:r>
            <a:endParaRPr lang="en-BE" dirty="0"/>
          </a:p>
        </p:txBody>
      </p:sp>
      <p:sp>
        <p:nvSpPr>
          <p:cNvPr id="4" name="Slide Number Placeholder 3">
            <a:extLst>
              <a:ext uri="{FF2B5EF4-FFF2-40B4-BE49-F238E27FC236}">
                <a16:creationId xmlns:a16="http://schemas.microsoft.com/office/drawing/2014/main" id="{4EDF781C-7068-B6AA-4263-EF20709D6B3A}"/>
              </a:ext>
            </a:extLst>
          </p:cNvPr>
          <p:cNvSpPr>
            <a:spLocks noGrp="1"/>
          </p:cNvSpPr>
          <p:nvPr>
            <p:ph type="sldNum" sz="quarter" idx="12"/>
          </p:nvPr>
        </p:nvSpPr>
        <p:spPr/>
        <p:txBody>
          <a:bodyPr/>
          <a:lstStyle/>
          <a:p>
            <a:fld id="{EF07808B-6A1B-2B44-8E01-5992481392B5}" type="slidenum">
              <a:rPr lang="en-US" smtClean="0"/>
              <a:pPr/>
              <a:t>6</a:t>
            </a:fld>
            <a:endParaRPr lang="en-US"/>
          </a:p>
        </p:txBody>
      </p:sp>
      <p:sp>
        <p:nvSpPr>
          <p:cNvPr id="5" name="Text Placeholder 1">
            <a:extLst>
              <a:ext uri="{FF2B5EF4-FFF2-40B4-BE49-F238E27FC236}">
                <a16:creationId xmlns:a16="http://schemas.microsoft.com/office/drawing/2014/main" id="{DD8BAC87-2E61-79BD-4159-E5FB883AB75C}"/>
              </a:ext>
            </a:extLst>
          </p:cNvPr>
          <p:cNvSpPr>
            <a:spLocks noGrp="1"/>
          </p:cNvSpPr>
          <p:nvPr>
            <p:ph idx="1"/>
          </p:nvPr>
        </p:nvSpPr>
        <p:spPr>
          <a:xfrm>
            <a:off x="457200" y="1600200"/>
            <a:ext cx="8229600" cy="4525963"/>
          </a:xfrm>
        </p:spPr>
        <p:txBody>
          <a:bodyPr numCol="3">
            <a:normAutofit fontScale="70000" lnSpcReduction="20000"/>
          </a:bodyPr>
          <a:lstStyle/>
          <a:p>
            <a:pPr marL="342900" indent="-342900">
              <a:lnSpc>
                <a:spcPct val="150000"/>
              </a:lnSpc>
              <a:buFont typeface="+mj-lt"/>
              <a:buAutoNum type="arabicPeriod"/>
            </a:pPr>
            <a:r>
              <a:rPr lang="en-GB" sz="2900" dirty="0"/>
              <a:t>Albania </a:t>
            </a:r>
          </a:p>
          <a:p>
            <a:pPr marL="342900" indent="-342900">
              <a:lnSpc>
                <a:spcPct val="150000"/>
              </a:lnSpc>
              <a:buFont typeface="+mj-lt"/>
              <a:buAutoNum type="arabicPeriod"/>
            </a:pPr>
            <a:r>
              <a:rPr lang="en-GB" sz="2900" dirty="0"/>
              <a:t>Cameroon </a:t>
            </a:r>
          </a:p>
          <a:p>
            <a:pPr marL="342900" indent="-342900">
              <a:lnSpc>
                <a:spcPct val="150000"/>
              </a:lnSpc>
              <a:buFont typeface="+mj-lt"/>
              <a:buAutoNum type="arabicPeriod"/>
            </a:pPr>
            <a:r>
              <a:rPr lang="en-GB" sz="2900" dirty="0"/>
              <a:t>Chile</a:t>
            </a:r>
          </a:p>
          <a:p>
            <a:pPr marL="342900" indent="-342900">
              <a:lnSpc>
                <a:spcPct val="150000"/>
              </a:lnSpc>
              <a:buFont typeface="+mj-lt"/>
              <a:buAutoNum type="arabicPeriod"/>
            </a:pPr>
            <a:r>
              <a:rPr lang="en-GB" sz="2900" dirty="0"/>
              <a:t>Costa Rica</a:t>
            </a:r>
          </a:p>
          <a:p>
            <a:pPr marL="342900" indent="-342900">
              <a:lnSpc>
                <a:spcPct val="150000"/>
              </a:lnSpc>
              <a:buFont typeface="+mj-lt"/>
              <a:buAutoNum type="arabicPeriod"/>
            </a:pPr>
            <a:r>
              <a:rPr lang="en-GB" sz="2900" dirty="0"/>
              <a:t>Côte d’Ivoire</a:t>
            </a:r>
          </a:p>
          <a:p>
            <a:pPr marL="342900" indent="-342900">
              <a:lnSpc>
                <a:spcPct val="150000"/>
              </a:lnSpc>
              <a:buFont typeface="+mj-lt"/>
              <a:buAutoNum type="arabicPeriod"/>
            </a:pPr>
            <a:r>
              <a:rPr lang="en-GB" sz="2900" dirty="0"/>
              <a:t>Democratic Republic of the Congo</a:t>
            </a:r>
          </a:p>
          <a:p>
            <a:pPr marL="342900" indent="-342900">
              <a:lnSpc>
                <a:spcPct val="150000"/>
              </a:lnSpc>
              <a:buFont typeface="+mj-lt"/>
              <a:buAutoNum type="arabicPeriod"/>
            </a:pPr>
            <a:r>
              <a:rPr lang="en-GB" sz="2900" dirty="0"/>
              <a:t>Ethiopia</a:t>
            </a:r>
          </a:p>
          <a:p>
            <a:pPr marL="342900" indent="-342900">
              <a:lnSpc>
                <a:spcPct val="150000"/>
              </a:lnSpc>
              <a:buFont typeface="+mj-lt"/>
              <a:buAutoNum type="arabicPeriod"/>
            </a:pPr>
            <a:r>
              <a:rPr lang="es-419" sz="2900" dirty="0"/>
              <a:t>France </a:t>
            </a:r>
            <a:endParaRPr lang="en-GB" sz="2900" dirty="0"/>
          </a:p>
          <a:p>
            <a:pPr marL="342900" indent="-342900">
              <a:lnSpc>
                <a:spcPct val="150000"/>
              </a:lnSpc>
              <a:buFont typeface="+mj-lt"/>
              <a:buAutoNum type="arabicPeriod"/>
            </a:pPr>
            <a:r>
              <a:rPr lang="en-GB" sz="2900" dirty="0"/>
              <a:t>Fiji</a:t>
            </a:r>
          </a:p>
          <a:p>
            <a:pPr marL="342900" indent="-342900">
              <a:lnSpc>
                <a:spcPct val="150000"/>
              </a:lnSpc>
              <a:buFont typeface="+mj-lt"/>
              <a:buAutoNum type="arabicPeriod"/>
            </a:pPr>
            <a:r>
              <a:rPr lang="es-419" sz="2900" dirty="0" err="1"/>
              <a:t>Germany</a:t>
            </a:r>
            <a:endParaRPr lang="en-GB" sz="2900" dirty="0"/>
          </a:p>
          <a:p>
            <a:pPr marL="342900" indent="-342900">
              <a:lnSpc>
                <a:spcPct val="150000"/>
              </a:lnSpc>
              <a:buFont typeface="+mj-lt"/>
              <a:buAutoNum type="arabicPeriod"/>
            </a:pPr>
            <a:r>
              <a:rPr lang="en-GB" sz="2900" dirty="0"/>
              <a:t>Ghana</a:t>
            </a:r>
          </a:p>
          <a:p>
            <a:pPr marL="342900" indent="-342900">
              <a:lnSpc>
                <a:spcPct val="150000"/>
              </a:lnSpc>
              <a:buFont typeface="+mj-lt"/>
              <a:buAutoNum type="arabicPeriod"/>
            </a:pPr>
            <a:r>
              <a:rPr lang="en-GB" sz="2900" dirty="0"/>
              <a:t>Guatemala</a:t>
            </a:r>
          </a:p>
          <a:p>
            <a:pPr marL="342900" indent="-342900">
              <a:lnSpc>
                <a:spcPct val="150000"/>
              </a:lnSpc>
              <a:buFont typeface="+mj-lt"/>
              <a:buAutoNum type="arabicPeriod"/>
            </a:pPr>
            <a:r>
              <a:rPr lang="en-GB" sz="2900" dirty="0"/>
              <a:t>Honduras</a:t>
            </a:r>
          </a:p>
          <a:p>
            <a:pPr marL="342900" indent="-342900">
              <a:lnSpc>
                <a:spcPct val="150000"/>
              </a:lnSpc>
              <a:buFont typeface="+mj-lt"/>
              <a:buAutoNum type="arabicPeriod"/>
            </a:pPr>
            <a:r>
              <a:rPr lang="en-GB" sz="2900" dirty="0"/>
              <a:t>Madagascar</a:t>
            </a:r>
          </a:p>
          <a:p>
            <a:pPr marL="342900" indent="-342900">
              <a:lnSpc>
                <a:spcPct val="150000"/>
              </a:lnSpc>
              <a:buFont typeface="+mj-lt"/>
              <a:buAutoNum type="arabicPeriod"/>
            </a:pPr>
            <a:r>
              <a:rPr lang="en-GB" sz="2900" dirty="0"/>
              <a:t>Malawi</a:t>
            </a:r>
          </a:p>
          <a:p>
            <a:pPr marL="342900" indent="-342900">
              <a:lnSpc>
                <a:spcPct val="150000"/>
              </a:lnSpc>
              <a:buFont typeface="+mj-lt"/>
              <a:buAutoNum type="arabicPeriod"/>
            </a:pPr>
            <a:r>
              <a:rPr lang="en-GB" sz="2900" dirty="0"/>
              <a:t>Mauritania</a:t>
            </a:r>
          </a:p>
          <a:p>
            <a:pPr marL="342900" indent="-342900">
              <a:lnSpc>
                <a:spcPct val="150000"/>
              </a:lnSpc>
              <a:buFont typeface="+mj-lt"/>
              <a:buAutoNum type="arabicPeriod"/>
            </a:pPr>
            <a:r>
              <a:rPr lang="en-GB" sz="2900" dirty="0"/>
              <a:t>Mexico</a:t>
            </a:r>
          </a:p>
          <a:p>
            <a:pPr marL="342900" indent="-342900">
              <a:lnSpc>
                <a:spcPct val="150000"/>
              </a:lnSpc>
              <a:buFont typeface="+mj-lt"/>
              <a:buAutoNum type="arabicPeriod"/>
            </a:pPr>
            <a:r>
              <a:rPr lang="en-GB" sz="2900" dirty="0"/>
              <a:t>Morocco</a:t>
            </a:r>
          </a:p>
          <a:p>
            <a:pPr marL="342900" indent="-342900">
              <a:lnSpc>
                <a:spcPct val="150000"/>
              </a:lnSpc>
              <a:buFont typeface="+mj-lt"/>
              <a:buAutoNum type="arabicPeriod"/>
            </a:pPr>
            <a:r>
              <a:rPr lang="en-GB" sz="2900" dirty="0"/>
              <a:t>Nepal</a:t>
            </a:r>
          </a:p>
          <a:p>
            <a:pPr marL="342900" indent="-342900">
              <a:lnSpc>
                <a:spcPct val="150000"/>
              </a:lnSpc>
              <a:buFont typeface="+mj-lt"/>
              <a:buAutoNum type="arabicPeriod"/>
            </a:pPr>
            <a:r>
              <a:rPr lang="en-GB" sz="2900" dirty="0"/>
              <a:t> The Netherlands</a:t>
            </a:r>
          </a:p>
          <a:p>
            <a:pPr marL="342900" indent="-342900">
              <a:lnSpc>
                <a:spcPct val="150000"/>
              </a:lnSpc>
              <a:buFont typeface="+mj-lt"/>
              <a:buAutoNum type="arabicPeriod"/>
            </a:pPr>
            <a:r>
              <a:rPr lang="en-GB" sz="2900" dirty="0"/>
              <a:t> Nigeria</a:t>
            </a:r>
          </a:p>
          <a:p>
            <a:pPr marL="342900" indent="-342900">
              <a:lnSpc>
                <a:spcPct val="150000"/>
              </a:lnSpc>
              <a:buFont typeface="+mj-lt"/>
              <a:buAutoNum type="arabicPeriod"/>
            </a:pPr>
            <a:r>
              <a:rPr lang="en-GB" sz="2900" dirty="0"/>
              <a:t> Peru</a:t>
            </a:r>
          </a:p>
          <a:p>
            <a:pPr marL="342900" indent="-342900">
              <a:lnSpc>
                <a:spcPct val="150000"/>
              </a:lnSpc>
              <a:buFont typeface="+mj-lt"/>
              <a:buAutoNum type="arabicPeriod"/>
            </a:pPr>
            <a:r>
              <a:rPr lang="en-GB" sz="2900" dirty="0"/>
              <a:t> Sri Lanka </a:t>
            </a:r>
          </a:p>
          <a:p>
            <a:pPr marL="342900" indent="-342900">
              <a:lnSpc>
                <a:spcPct val="150000"/>
              </a:lnSpc>
              <a:buFont typeface="+mj-lt"/>
              <a:buAutoNum type="arabicPeriod"/>
            </a:pPr>
            <a:r>
              <a:rPr lang="en-GB" sz="2900" dirty="0"/>
              <a:t> Tunisia</a:t>
            </a:r>
          </a:p>
          <a:p>
            <a:pPr marL="342900" indent="-342900">
              <a:lnSpc>
                <a:spcPct val="150000"/>
              </a:lnSpc>
              <a:buFont typeface="+mj-lt"/>
              <a:buAutoNum type="arabicPeriod"/>
            </a:pPr>
            <a:r>
              <a:rPr lang="en-GB" sz="2900" dirty="0"/>
              <a:t> Uganda</a:t>
            </a:r>
          </a:p>
          <a:p>
            <a:pPr marL="342900" indent="-342900">
              <a:lnSpc>
                <a:spcPct val="150000"/>
              </a:lnSpc>
              <a:buFont typeface="+mj-lt"/>
              <a:buAutoNum type="arabicPeriod"/>
            </a:pPr>
            <a:r>
              <a:rPr lang="en-GB" sz="2900" dirty="0"/>
              <a:t> Vietnam</a:t>
            </a:r>
          </a:p>
          <a:p>
            <a:pPr>
              <a:lnSpc>
                <a:spcPct val="150000"/>
              </a:lnSpc>
            </a:pPr>
            <a:endParaRPr lang="en-GB" sz="2900" dirty="0"/>
          </a:p>
          <a:p>
            <a:endParaRPr lang="en-GB" sz="1800" dirty="0"/>
          </a:p>
        </p:txBody>
      </p:sp>
    </p:spTree>
    <p:extLst>
      <p:ext uri="{BB962C8B-B14F-4D97-AF65-F5344CB8AC3E}">
        <p14:creationId xmlns:p14="http://schemas.microsoft.com/office/powerpoint/2010/main" val="109776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5E11-4C15-67FB-CDE9-117DC7E504ED}"/>
              </a:ext>
            </a:extLst>
          </p:cNvPr>
          <p:cNvSpPr>
            <a:spLocks noGrp="1"/>
          </p:cNvSpPr>
          <p:nvPr>
            <p:ph type="title"/>
          </p:nvPr>
        </p:nvSpPr>
        <p:spPr/>
        <p:txBody>
          <a:bodyPr/>
          <a:lstStyle/>
          <a:p>
            <a:r>
              <a:rPr lang="es-ES" dirty="0" err="1"/>
              <a:t>Action</a:t>
            </a:r>
            <a:r>
              <a:rPr lang="es-ES" dirty="0"/>
              <a:t> and Working </a:t>
            </a:r>
            <a:r>
              <a:rPr lang="es-ES" dirty="0" err="1"/>
              <a:t>Groups</a:t>
            </a:r>
            <a:endParaRPr lang="en-BE" dirty="0"/>
          </a:p>
        </p:txBody>
      </p:sp>
      <p:sp>
        <p:nvSpPr>
          <p:cNvPr id="3" name="Content Placeholder 2">
            <a:extLst>
              <a:ext uri="{FF2B5EF4-FFF2-40B4-BE49-F238E27FC236}">
                <a16:creationId xmlns:a16="http://schemas.microsoft.com/office/drawing/2014/main" id="{C69C24A5-514D-6CDC-8D67-BBB144C12D03}"/>
              </a:ext>
            </a:extLst>
          </p:cNvPr>
          <p:cNvSpPr>
            <a:spLocks noGrp="1"/>
          </p:cNvSpPr>
          <p:nvPr>
            <p:ph idx="1"/>
          </p:nvPr>
        </p:nvSpPr>
        <p:spPr/>
        <p:txBody>
          <a:bodyPr/>
          <a:lstStyle/>
          <a:p>
            <a:r>
              <a:rPr lang="es-ES" dirty="0" err="1"/>
              <a:t>Supply</a:t>
            </a:r>
            <a:r>
              <a:rPr lang="es-ES" dirty="0"/>
              <a:t> </a:t>
            </a:r>
            <a:r>
              <a:rPr lang="es-ES" dirty="0" err="1"/>
              <a:t>chains</a:t>
            </a:r>
            <a:r>
              <a:rPr lang="es-ES" dirty="0"/>
              <a:t> </a:t>
            </a:r>
            <a:r>
              <a:rPr lang="es-ES" dirty="0" err="1"/>
              <a:t>action</a:t>
            </a:r>
            <a:r>
              <a:rPr lang="es-ES" dirty="0"/>
              <a:t> </a:t>
            </a:r>
            <a:r>
              <a:rPr lang="es-ES" dirty="0" err="1"/>
              <a:t>group</a:t>
            </a:r>
            <a:endParaRPr lang="es-ES" dirty="0"/>
          </a:p>
          <a:p>
            <a:r>
              <a:rPr lang="es-ES" dirty="0" err="1"/>
              <a:t>Migration</a:t>
            </a:r>
            <a:r>
              <a:rPr lang="es-ES" dirty="0"/>
              <a:t> </a:t>
            </a:r>
            <a:r>
              <a:rPr lang="es-ES" dirty="0" err="1"/>
              <a:t>action</a:t>
            </a:r>
            <a:r>
              <a:rPr lang="es-ES" dirty="0"/>
              <a:t> </a:t>
            </a:r>
            <a:r>
              <a:rPr lang="es-ES" dirty="0" err="1"/>
              <a:t>group</a:t>
            </a:r>
            <a:endParaRPr lang="es-ES" dirty="0"/>
          </a:p>
          <a:p>
            <a:r>
              <a:rPr lang="es-ES" dirty="0"/>
              <a:t>SDG 8.7 </a:t>
            </a:r>
            <a:r>
              <a:rPr lang="es-ES" dirty="0" err="1"/>
              <a:t>monitoring</a:t>
            </a:r>
            <a:r>
              <a:rPr lang="es-ES" dirty="0"/>
              <a:t> </a:t>
            </a:r>
            <a:r>
              <a:rPr lang="es-ES" dirty="0" err="1"/>
              <a:t>working</a:t>
            </a:r>
            <a:r>
              <a:rPr lang="es-ES" dirty="0"/>
              <a:t> </a:t>
            </a:r>
            <a:r>
              <a:rPr lang="es-ES" dirty="0" err="1"/>
              <a:t>group</a:t>
            </a:r>
            <a:endParaRPr lang="es-ES" dirty="0"/>
          </a:p>
          <a:p>
            <a:r>
              <a:rPr lang="en-US" dirty="0"/>
              <a:t>Communication, engagement and advocacy working group</a:t>
            </a:r>
            <a:endParaRPr lang="en-BE" dirty="0"/>
          </a:p>
        </p:txBody>
      </p:sp>
      <p:sp>
        <p:nvSpPr>
          <p:cNvPr id="4" name="Slide Number Placeholder 3">
            <a:extLst>
              <a:ext uri="{FF2B5EF4-FFF2-40B4-BE49-F238E27FC236}">
                <a16:creationId xmlns:a16="http://schemas.microsoft.com/office/drawing/2014/main" id="{16C4B253-48BA-EEE0-C251-256A0A0065B7}"/>
              </a:ext>
            </a:extLst>
          </p:cNvPr>
          <p:cNvSpPr>
            <a:spLocks noGrp="1"/>
          </p:cNvSpPr>
          <p:nvPr>
            <p:ph type="sldNum" sz="quarter" idx="12"/>
          </p:nvPr>
        </p:nvSpPr>
        <p:spPr/>
        <p:txBody>
          <a:bodyPr/>
          <a:lstStyle/>
          <a:p>
            <a:fld id="{EF07808B-6A1B-2B44-8E01-5992481392B5}" type="slidenum">
              <a:rPr lang="en-US" smtClean="0"/>
              <a:pPr/>
              <a:t>7</a:t>
            </a:fld>
            <a:endParaRPr lang="en-US"/>
          </a:p>
        </p:txBody>
      </p:sp>
    </p:spTree>
    <p:extLst>
      <p:ext uri="{BB962C8B-B14F-4D97-AF65-F5344CB8AC3E}">
        <p14:creationId xmlns:p14="http://schemas.microsoft.com/office/powerpoint/2010/main" val="307658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C281-D708-CF6A-1606-05919A559B0B}"/>
              </a:ext>
            </a:extLst>
          </p:cNvPr>
          <p:cNvSpPr>
            <a:spLocks noGrp="1"/>
          </p:cNvSpPr>
          <p:nvPr>
            <p:ph type="title"/>
          </p:nvPr>
        </p:nvSpPr>
        <p:spPr/>
        <p:txBody>
          <a:bodyPr/>
          <a:lstStyle/>
          <a:p>
            <a:r>
              <a:rPr lang="es-ES" dirty="0"/>
              <a:t>The role of </a:t>
            </a:r>
            <a:r>
              <a:rPr lang="es-ES" dirty="0" err="1"/>
              <a:t>Action</a:t>
            </a:r>
            <a:r>
              <a:rPr lang="es-ES" dirty="0"/>
              <a:t> </a:t>
            </a:r>
            <a:r>
              <a:rPr lang="es-ES" dirty="0" err="1"/>
              <a:t>Groups</a:t>
            </a:r>
            <a:endParaRPr lang="en-BE" dirty="0"/>
          </a:p>
        </p:txBody>
      </p:sp>
      <p:sp>
        <p:nvSpPr>
          <p:cNvPr id="3" name="Content Placeholder 2">
            <a:extLst>
              <a:ext uri="{FF2B5EF4-FFF2-40B4-BE49-F238E27FC236}">
                <a16:creationId xmlns:a16="http://schemas.microsoft.com/office/drawing/2014/main" id="{5936ED2B-5BF1-101A-1137-13660E2CDD84}"/>
              </a:ext>
            </a:extLst>
          </p:cNvPr>
          <p:cNvSpPr>
            <a:spLocks noGrp="1"/>
          </p:cNvSpPr>
          <p:nvPr>
            <p:ph idx="1"/>
          </p:nvPr>
        </p:nvSpPr>
        <p:spPr/>
        <p:txBody>
          <a:bodyPr/>
          <a:lstStyle/>
          <a:p>
            <a:pPr marL="0" indent="0">
              <a:buNone/>
            </a:pPr>
            <a:r>
              <a:rPr lang="es-ES" dirty="0" err="1"/>
              <a:t>Providing</a:t>
            </a:r>
            <a:endParaRPr lang="es-ES" dirty="0"/>
          </a:p>
          <a:p>
            <a:r>
              <a:rPr lang="es-ES" dirty="0"/>
              <a:t>Research and </a:t>
            </a:r>
            <a:r>
              <a:rPr lang="es-ES" dirty="0" err="1"/>
              <a:t>knowledge</a:t>
            </a:r>
            <a:endParaRPr lang="es-ES" dirty="0"/>
          </a:p>
          <a:p>
            <a:r>
              <a:rPr lang="es-ES" dirty="0" err="1"/>
              <a:t>Strategy</a:t>
            </a:r>
            <a:r>
              <a:rPr lang="es-ES" dirty="0"/>
              <a:t> development/ Policy </a:t>
            </a:r>
            <a:r>
              <a:rPr lang="es-ES" dirty="0" err="1"/>
              <a:t>Advice</a:t>
            </a:r>
            <a:endParaRPr lang="es-ES" dirty="0"/>
          </a:p>
          <a:p>
            <a:r>
              <a:rPr lang="es-ES" dirty="0" err="1"/>
              <a:t>Resource</a:t>
            </a:r>
            <a:r>
              <a:rPr lang="es-ES" dirty="0"/>
              <a:t> </a:t>
            </a:r>
            <a:r>
              <a:rPr lang="es-ES" dirty="0" err="1"/>
              <a:t>mobilisation</a:t>
            </a:r>
            <a:endParaRPr lang="es-ES" dirty="0"/>
          </a:p>
          <a:p>
            <a:r>
              <a:rPr lang="es-ES" dirty="0" err="1"/>
              <a:t>Guidance</a:t>
            </a:r>
            <a:r>
              <a:rPr lang="es-ES" dirty="0"/>
              <a:t> </a:t>
            </a:r>
            <a:r>
              <a:rPr lang="es-ES" dirty="0" err="1"/>
              <a:t>tools</a:t>
            </a:r>
            <a:r>
              <a:rPr lang="es-ES" dirty="0"/>
              <a:t> and </a:t>
            </a:r>
            <a:r>
              <a:rPr lang="es-ES" dirty="0" err="1"/>
              <a:t>technical</a:t>
            </a:r>
            <a:r>
              <a:rPr lang="es-ES" dirty="0"/>
              <a:t> </a:t>
            </a:r>
            <a:r>
              <a:rPr lang="es-ES" dirty="0" err="1"/>
              <a:t>cooperation</a:t>
            </a:r>
            <a:endParaRPr lang="en-BE" dirty="0"/>
          </a:p>
        </p:txBody>
      </p:sp>
      <p:sp>
        <p:nvSpPr>
          <p:cNvPr id="4" name="Slide Number Placeholder 3">
            <a:extLst>
              <a:ext uri="{FF2B5EF4-FFF2-40B4-BE49-F238E27FC236}">
                <a16:creationId xmlns:a16="http://schemas.microsoft.com/office/drawing/2014/main" id="{B5CA8424-B352-0E22-040F-000D134D8CB4}"/>
              </a:ext>
            </a:extLst>
          </p:cNvPr>
          <p:cNvSpPr>
            <a:spLocks noGrp="1"/>
          </p:cNvSpPr>
          <p:nvPr>
            <p:ph type="sldNum" sz="quarter" idx="12"/>
          </p:nvPr>
        </p:nvSpPr>
        <p:spPr/>
        <p:txBody>
          <a:bodyPr/>
          <a:lstStyle/>
          <a:p>
            <a:fld id="{EF07808B-6A1B-2B44-8E01-5992481392B5}" type="slidenum">
              <a:rPr lang="en-US" smtClean="0"/>
              <a:pPr/>
              <a:t>8</a:t>
            </a:fld>
            <a:endParaRPr lang="en-US"/>
          </a:p>
        </p:txBody>
      </p:sp>
    </p:spTree>
    <p:extLst>
      <p:ext uri="{BB962C8B-B14F-4D97-AF65-F5344CB8AC3E}">
        <p14:creationId xmlns:p14="http://schemas.microsoft.com/office/powerpoint/2010/main" val="362396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646-F84D-5514-EC5D-AEC578260467}"/>
              </a:ext>
            </a:extLst>
          </p:cNvPr>
          <p:cNvSpPr>
            <a:spLocks noGrp="1"/>
          </p:cNvSpPr>
          <p:nvPr>
            <p:ph type="title"/>
          </p:nvPr>
        </p:nvSpPr>
        <p:spPr>
          <a:xfrm>
            <a:off x="457200" y="659358"/>
            <a:ext cx="8229600" cy="769441"/>
          </a:xfrm>
        </p:spPr>
        <p:txBody>
          <a:bodyPr/>
          <a:lstStyle/>
          <a:p>
            <a:r>
              <a:rPr lang="es-ES" dirty="0"/>
              <a:t>Trade </a:t>
            </a:r>
            <a:r>
              <a:rPr lang="es-ES" dirty="0" err="1"/>
              <a:t>unions</a:t>
            </a:r>
            <a:r>
              <a:rPr lang="es-ES" dirty="0"/>
              <a:t> in Alliance 8.7</a:t>
            </a:r>
            <a:endParaRPr lang="en-BE" dirty="0"/>
          </a:p>
        </p:txBody>
      </p:sp>
      <p:sp>
        <p:nvSpPr>
          <p:cNvPr id="3" name="Content Placeholder 2">
            <a:extLst>
              <a:ext uri="{FF2B5EF4-FFF2-40B4-BE49-F238E27FC236}">
                <a16:creationId xmlns:a16="http://schemas.microsoft.com/office/drawing/2014/main" id="{278E685D-503F-33A0-7EA2-7D504AA81D24}"/>
              </a:ext>
            </a:extLst>
          </p:cNvPr>
          <p:cNvSpPr>
            <a:spLocks noGrp="1"/>
          </p:cNvSpPr>
          <p:nvPr>
            <p:ph idx="1"/>
          </p:nvPr>
        </p:nvSpPr>
        <p:spPr/>
        <p:txBody>
          <a:bodyPr>
            <a:normAutofit lnSpcReduction="10000"/>
          </a:bodyPr>
          <a:lstStyle/>
          <a:p>
            <a:r>
              <a:rPr lang="es-ES" dirty="0" err="1"/>
              <a:t>Ensuring</a:t>
            </a:r>
            <a:r>
              <a:rPr lang="es-ES" dirty="0"/>
              <a:t> </a:t>
            </a:r>
            <a:r>
              <a:rPr lang="es-ES" dirty="0" err="1"/>
              <a:t>the</a:t>
            </a:r>
            <a:r>
              <a:rPr lang="es-ES" dirty="0"/>
              <a:t> </a:t>
            </a:r>
            <a:r>
              <a:rPr lang="es-ES" dirty="0" err="1"/>
              <a:t>inclusion</a:t>
            </a:r>
            <a:r>
              <a:rPr lang="es-ES" dirty="0"/>
              <a:t> of </a:t>
            </a:r>
            <a:r>
              <a:rPr lang="es-ES" dirty="0" err="1"/>
              <a:t>trade</a:t>
            </a:r>
            <a:r>
              <a:rPr lang="es-ES" dirty="0"/>
              <a:t> </a:t>
            </a:r>
            <a:r>
              <a:rPr lang="es-ES" dirty="0" err="1"/>
              <a:t>unions</a:t>
            </a:r>
            <a:r>
              <a:rPr lang="es-ES" dirty="0"/>
              <a:t> in </a:t>
            </a:r>
            <a:r>
              <a:rPr lang="es-ES" dirty="0" err="1"/>
              <a:t>all</a:t>
            </a:r>
            <a:r>
              <a:rPr lang="es-ES" dirty="0"/>
              <a:t> </a:t>
            </a:r>
            <a:r>
              <a:rPr lang="es-ES" dirty="0" err="1"/>
              <a:t>processes</a:t>
            </a:r>
            <a:r>
              <a:rPr lang="es-ES" dirty="0"/>
              <a:t> </a:t>
            </a:r>
          </a:p>
          <a:p>
            <a:r>
              <a:rPr lang="es-ES" dirty="0" err="1"/>
              <a:t>Guaranteeing</a:t>
            </a:r>
            <a:r>
              <a:rPr lang="es-ES" dirty="0"/>
              <a:t> </a:t>
            </a:r>
            <a:r>
              <a:rPr lang="es-ES" dirty="0" err="1"/>
              <a:t>that</a:t>
            </a:r>
            <a:r>
              <a:rPr lang="es-ES" dirty="0"/>
              <a:t> </a:t>
            </a:r>
            <a:r>
              <a:rPr lang="es-ES" dirty="0" err="1"/>
              <a:t>the</a:t>
            </a:r>
            <a:r>
              <a:rPr lang="es-ES" dirty="0"/>
              <a:t> </a:t>
            </a:r>
            <a:r>
              <a:rPr lang="es-ES" dirty="0" err="1"/>
              <a:t>work</a:t>
            </a:r>
            <a:r>
              <a:rPr lang="es-ES" dirty="0"/>
              <a:t> of </a:t>
            </a:r>
            <a:r>
              <a:rPr lang="es-ES" dirty="0" err="1"/>
              <a:t>the</a:t>
            </a:r>
            <a:r>
              <a:rPr lang="es-ES" dirty="0"/>
              <a:t> Alliance </a:t>
            </a:r>
            <a:r>
              <a:rPr lang="es-ES" dirty="0" err="1"/>
              <a:t>is</a:t>
            </a:r>
            <a:r>
              <a:rPr lang="es-ES" dirty="0"/>
              <a:t> </a:t>
            </a:r>
            <a:r>
              <a:rPr lang="es-ES" dirty="0" err="1"/>
              <a:t>directly</a:t>
            </a:r>
            <a:r>
              <a:rPr lang="es-ES" dirty="0"/>
              <a:t> </a:t>
            </a:r>
            <a:r>
              <a:rPr lang="es-ES" dirty="0" err="1"/>
              <a:t>linked</a:t>
            </a:r>
            <a:r>
              <a:rPr lang="es-ES" dirty="0"/>
              <a:t> </a:t>
            </a:r>
            <a:r>
              <a:rPr lang="es-ES" dirty="0" err="1"/>
              <a:t>to</a:t>
            </a:r>
            <a:r>
              <a:rPr lang="es-ES" dirty="0"/>
              <a:t> </a:t>
            </a:r>
            <a:r>
              <a:rPr lang="es-ES" dirty="0" err="1"/>
              <a:t>the</a:t>
            </a:r>
            <a:r>
              <a:rPr lang="es-ES" dirty="0"/>
              <a:t> ILO </a:t>
            </a:r>
            <a:r>
              <a:rPr lang="es-ES" dirty="0" err="1"/>
              <a:t>supervisory</a:t>
            </a:r>
            <a:r>
              <a:rPr lang="es-ES" dirty="0"/>
              <a:t> </a:t>
            </a:r>
            <a:r>
              <a:rPr lang="es-ES" dirty="0" err="1"/>
              <a:t>system</a:t>
            </a:r>
            <a:endParaRPr lang="es-ES" dirty="0"/>
          </a:p>
          <a:p>
            <a:r>
              <a:rPr lang="es-ES" dirty="0" err="1"/>
              <a:t>Moving</a:t>
            </a:r>
            <a:r>
              <a:rPr lang="es-ES" dirty="0"/>
              <a:t> forward </a:t>
            </a:r>
            <a:r>
              <a:rPr lang="es-ES" dirty="0" err="1"/>
              <a:t>the</a:t>
            </a:r>
            <a:r>
              <a:rPr lang="es-ES" dirty="0"/>
              <a:t> agenda of </a:t>
            </a:r>
            <a:r>
              <a:rPr lang="es-ES" dirty="0" err="1"/>
              <a:t>labour</a:t>
            </a:r>
            <a:r>
              <a:rPr lang="es-ES" dirty="0"/>
              <a:t> </a:t>
            </a:r>
            <a:r>
              <a:rPr lang="es-ES" dirty="0" err="1"/>
              <a:t>rights</a:t>
            </a:r>
            <a:r>
              <a:rPr lang="es-ES" dirty="0"/>
              <a:t> in </a:t>
            </a:r>
            <a:r>
              <a:rPr lang="es-ES" dirty="0" err="1"/>
              <a:t>supply</a:t>
            </a:r>
            <a:r>
              <a:rPr lang="es-ES" dirty="0"/>
              <a:t> </a:t>
            </a:r>
            <a:r>
              <a:rPr lang="es-ES" dirty="0" err="1"/>
              <a:t>chains</a:t>
            </a:r>
            <a:r>
              <a:rPr lang="es-ES" dirty="0"/>
              <a:t> </a:t>
            </a:r>
            <a:r>
              <a:rPr lang="es-ES" dirty="0" err="1"/>
              <a:t>related</a:t>
            </a:r>
            <a:r>
              <a:rPr lang="es-ES" dirty="0"/>
              <a:t> </a:t>
            </a:r>
            <a:r>
              <a:rPr lang="es-ES" dirty="0" err="1"/>
              <a:t>to</a:t>
            </a:r>
            <a:r>
              <a:rPr lang="es-ES" dirty="0"/>
              <a:t> target 8.7.</a:t>
            </a:r>
          </a:p>
          <a:p>
            <a:r>
              <a:rPr lang="es-ES" dirty="0" err="1"/>
              <a:t>Guaranteeing</a:t>
            </a:r>
            <a:r>
              <a:rPr lang="es-ES" dirty="0"/>
              <a:t> </a:t>
            </a:r>
            <a:r>
              <a:rPr lang="es-ES" dirty="0" err="1"/>
              <a:t>labour</a:t>
            </a:r>
            <a:r>
              <a:rPr lang="es-ES" dirty="0"/>
              <a:t> </a:t>
            </a:r>
            <a:r>
              <a:rPr lang="es-ES" dirty="0" err="1"/>
              <a:t>rights</a:t>
            </a:r>
            <a:r>
              <a:rPr lang="es-ES" dirty="0"/>
              <a:t> and </a:t>
            </a:r>
            <a:r>
              <a:rPr lang="es-ES" dirty="0" err="1"/>
              <a:t>fair</a:t>
            </a:r>
            <a:r>
              <a:rPr lang="es-ES" dirty="0"/>
              <a:t> </a:t>
            </a:r>
            <a:r>
              <a:rPr lang="es-ES" dirty="0" err="1"/>
              <a:t>recruitment</a:t>
            </a:r>
            <a:r>
              <a:rPr lang="es-ES" dirty="0"/>
              <a:t> in </a:t>
            </a:r>
            <a:r>
              <a:rPr lang="es-ES" dirty="0" err="1"/>
              <a:t>the</a:t>
            </a:r>
            <a:r>
              <a:rPr lang="es-ES" dirty="0"/>
              <a:t> </a:t>
            </a:r>
            <a:r>
              <a:rPr lang="es-ES" dirty="0" err="1"/>
              <a:t>discussions</a:t>
            </a:r>
            <a:r>
              <a:rPr lang="es-ES" dirty="0"/>
              <a:t> on </a:t>
            </a:r>
            <a:r>
              <a:rPr lang="es-ES" dirty="0" err="1"/>
              <a:t>migration</a:t>
            </a:r>
            <a:endParaRPr lang="en-BE" dirty="0"/>
          </a:p>
        </p:txBody>
      </p:sp>
      <p:sp>
        <p:nvSpPr>
          <p:cNvPr id="4" name="Slide Number Placeholder 3">
            <a:extLst>
              <a:ext uri="{FF2B5EF4-FFF2-40B4-BE49-F238E27FC236}">
                <a16:creationId xmlns:a16="http://schemas.microsoft.com/office/drawing/2014/main" id="{F6491BD8-7856-EC6F-6E3F-74AC862E14F6}"/>
              </a:ext>
            </a:extLst>
          </p:cNvPr>
          <p:cNvSpPr>
            <a:spLocks noGrp="1"/>
          </p:cNvSpPr>
          <p:nvPr>
            <p:ph type="sldNum" sz="quarter" idx="12"/>
          </p:nvPr>
        </p:nvSpPr>
        <p:spPr/>
        <p:txBody>
          <a:bodyPr/>
          <a:lstStyle/>
          <a:p>
            <a:fld id="{EF07808B-6A1B-2B44-8E01-5992481392B5}" type="slidenum">
              <a:rPr lang="en-US" smtClean="0"/>
              <a:pPr/>
              <a:t>9</a:t>
            </a:fld>
            <a:endParaRPr lang="en-US"/>
          </a:p>
        </p:txBody>
      </p:sp>
    </p:spTree>
    <p:extLst>
      <p:ext uri="{BB962C8B-B14F-4D97-AF65-F5344CB8AC3E}">
        <p14:creationId xmlns:p14="http://schemas.microsoft.com/office/powerpoint/2010/main" val="3025797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a8316e-d8c5-42bc-907d-d9ea6bba0d98">
      <UserInfo>
        <DisplayName>Gomes, Alex</DisplayName>
        <AccountId>57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2F1803719E9F409186BE0FF1125799" ma:contentTypeVersion="4" ma:contentTypeDescription="Create a new document." ma:contentTypeScope="" ma:versionID="c3c0a20b413dd79236c5b2d95e6ad973">
  <xsd:schema xmlns:xsd="http://www.w3.org/2001/XMLSchema" xmlns:xs="http://www.w3.org/2001/XMLSchema" xmlns:p="http://schemas.microsoft.com/office/2006/metadata/properties" xmlns:ns2="0d5641ea-a77c-4022-8322-a805d59eb027" xmlns:ns3="41a8316e-d8c5-42bc-907d-d9ea6bba0d98" targetNamespace="http://schemas.microsoft.com/office/2006/metadata/properties" ma:root="true" ma:fieldsID="10f5b609a9dc55e7fb70357e3e12e615" ns2:_="" ns3:_="">
    <xsd:import namespace="0d5641ea-a77c-4022-8322-a805d59eb027"/>
    <xsd:import namespace="41a8316e-d8c5-42bc-907d-d9ea6bba0d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641ea-a77c-4022-8322-a805d59eb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a8316e-d8c5-42bc-907d-d9ea6bba0d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CB2D8F-3341-43B9-9624-80AA788A0F41}">
  <ds:schemaRefs>
    <ds:schemaRef ds:uri="http://schemas.microsoft.com/office/2006/metadata/properties"/>
    <ds:schemaRef ds:uri="http://schemas.microsoft.com/office/infopath/2007/PartnerControls"/>
    <ds:schemaRef ds:uri="41a8316e-d8c5-42bc-907d-d9ea6bba0d98"/>
  </ds:schemaRefs>
</ds:datastoreItem>
</file>

<file path=customXml/itemProps2.xml><?xml version="1.0" encoding="utf-8"?>
<ds:datastoreItem xmlns:ds="http://schemas.openxmlformats.org/officeDocument/2006/customXml" ds:itemID="{32A756C5-3815-4EBC-A847-E415D528F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641ea-a77c-4022-8322-a805d59eb027"/>
    <ds:schemaRef ds:uri="41a8316e-d8c5-42bc-907d-d9ea6bba0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83F51D-08CA-441C-8620-227DEA6558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ITUC-PPT</Template>
  <TotalTime>0</TotalTime>
  <Words>1409</Words>
  <Application>Microsoft Office PowerPoint</Application>
  <PresentationFormat>On-screen Show (4:3)</PresentationFormat>
  <Paragraphs>146</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Cera Stencil PRO Medium</vt:lpstr>
      <vt:lpstr>Cera Stencil PRO Thin</vt:lpstr>
      <vt:lpstr>GothamLight</vt:lpstr>
      <vt:lpstr>Proxima Nova</vt:lpstr>
      <vt:lpstr>Office Theme</vt:lpstr>
      <vt:lpstr>Alliance 8.7</vt:lpstr>
      <vt:lpstr>What is Alliance 8.7?</vt:lpstr>
      <vt:lpstr>Who participates in the Alliance?</vt:lpstr>
      <vt:lpstr>How does the Alliance work?</vt:lpstr>
      <vt:lpstr>Pathfinder countries</vt:lpstr>
      <vt:lpstr>Pathfinder Countries</vt:lpstr>
      <vt:lpstr>Action and Working Groups</vt:lpstr>
      <vt:lpstr>The role of Action Groups</vt:lpstr>
      <vt:lpstr>Trade unions in Alliance 8.7</vt:lpstr>
      <vt:lpstr>What could Irish Unions do on Alliance 8.7?</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8.7</dc:title>
  <dc:creator>Lopez Gonzalez, Diego</dc:creator>
  <cp:lastModifiedBy>Adem, Abdulahi</cp:lastModifiedBy>
  <cp:revision>2</cp:revision>
  <dcterms:created xsi:type="dcterms:W3CDTF">2023-06-07T15:30:34Z</dcterms:created>
  <dcterms:modified xsi:type="dcterms:W3CDTF">2023-06-12T15:40:09Z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0x010100782F1803719E9F409186BE0FF1125799</vt:lpwstr>
  </property>
  <property fmtid="{D5CDD505-2E9C-101B-9397-08002B2CF9AE}" pid="3" name="Order">
    <vt:r8>7400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ies>
</file>