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5068"/>
  </p:normalViewPr>
  <p:slideViewPr>
    <p:cSldViewPr snapToGrid="0">
      <p:cViewPr varScale="1">
        <p:scale>
          <a:sx n="57" d="100"/>
          <a:sy n="57" d="100"/>
        </p:scale>
        <p:origin x="99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2735A7-8899-B44B-B47D-A3F2C2DAD319}" type="datetimeFigureOut">
              <a:rPr lang="en-US" smtClean="0"/>
              <a:t>6/14/2023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E6BE6C-9EA1-EE43-8333-574FBA49A3BA}" type="slidenum">
              <a:rPr lang="en-US" smtClean="0"/>
              <a:t>‹#›</a:t>
            </a:fld>
            <a:endParaRPr lang="en-US"/>
          </a:p>
        </p:txBody>
      </p:sp>
    </p:spTree>
    <p:extLst>
      <p:ext uri="{BB962C8B-B14F-4D97-AF65-F5344CB8AC3E}">
        <p14:creationId xmlns:p14="http://schemas.microsoft.com/office/powerpoint/2010/main" val="3849173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E6BE6C-9EA1-EE43-8333-574FBA49A3BA}" type="slidenum">
              <a:rPr lang="en-US" smtClean="0"/>
              <a:t>1</a:t>
            </a:fld>
            <a:endParaRPr lang="en-US"/>
          </a:p>
        </p:txBody>
      </p:sp>
    </p:spTree>
    <p:extLst>
      <p:ext uri="{BB962C8B-B14F-4D97-AF65-F5344CB8AC3E}">
        <p14:creationId xmlns:p14="http://schemas.microsoft.com/office/powerpoint/2010/main" val="2504547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0" i="0" dirty="0">
                <a:solidFill>
                  <a:srgbClr val="000000"/>
                </a:solidFill>
                <a:effectLst/>
                <a:latin typeface="DC Serif"/>
              </a:rPr>
              <a:t>The 2014 Code expressly forbids “every form of violence against children, in the family or in society”, but does not issue a blanket ban on child labour. “Forced labour and exploitation of children” are not permitted. How­ever, the document states that “the activities that children perform in their families and social environments promote their development as citizens; they have an educational function”.</a:t>
            </a:r>
            <a:endParaRPr lang="en-US" dirty="0"/>
          </a:p>
        </p:txBody>
      </p:sp>
      <p:sp>
        <p:nvSpPr>
          <p:cNvPr id="4" name="Slide Number Placeholder 3"/>
          <p:cNvSpPr>
            <a:spLocks noGrp="1"/>
          </p:cNvSpPr>
          <p:nvPr>
            <p:ph type="sldNum" sz="quarter" idx="5"/>
          </p:nvPr>
        </p:nvSpPr>
        <p:spPr/>
        <p:txBody>
          <a:bodyPr/>
          <a:lstStyle/>
          <a:p>
            <a:fld id="{84E6BE6C-9EA1-EE43-8333-574FBA49A3BA}" type="slidenum">
              <a:rPr lang="en-US" smtClean="0"/>
              <a:t>2</a:t>
            </a:fld>
            <a:endParaRPr lang="en-US"/>
          </a:p>
        </p:txBody>
      </p:sp>
    </p:spTree>
    <p:extLst>
      <p:ext uri="{BB962C8B-B14F-4D97-AF65-F5344CB8AC3E}">
        <p14:creationId xmlns:p14="http://schemas.microsoft.com/office/powerpoint/2010/main" val="1950411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IE" b="0" i="0" dirty="0">
                <a:solidFill>
                  <a:srgbClr val="000000"/>
                </a:solidFill>
                <a:effectLst/>
                <a:latin typeface="Open Sans" panose="020B0606030504020204" pitchFamily="34" charset="0"/>
              </a:rPr>
              <a:t>Children are considered to be in child labour when:</a:t>
            </a:r>
          </a:p>
          <a:p>
            <a:pPr algn="l">
              <a:buFont typeface="Arial" panose="020B0604020202020204" pitchFamily="34" charset="0"/>
              <a:buChar char="•"/>
            </a:pPr>
            <a:r>
              <a:rPr lang="en-IE" b="0" i="0" dirty="0">
                <a:solidFill>
                  <a:srgbClr val="000000"/>
                </a:solidFill>
                <a:effectLst/>
                <a:latin typeface="Open Sans" panose="020B0606030504020204" pitchFamily="34" charset="0"/>
              </a:rPr>
              <a:t>They are aged 5-11 years and have worked for one hour or more in any form of work except for unpaid household activities.</a:t>
            </a:r>
          </a:p>
          <a:p>
            <a:pPr algn="l">
              <a:buFont typeface="Arial" panose="020B0604020202020204" pitchFamily="34" charset="0"/>
              <a:buChar char="•"/>
            </a:pPr>
            <a:r>
              <a:rPr lang="en-IE" b="0" i="0" dirty="0">
                <a:solidFill>
                  <a:srgbClr val="000000"/>
                </a:solidFill>
                <a:effectLst/>
                <a:latin typeface="Open Sans" panose="020B0606030504020204" pitchFamily="34" charset="0"/>
              </a:rPr>
              <a:t>They are aged 12-14 years and have worked for 14 hours or more, including after school or during holidays.</a:t>
            </a:r>
          </a:p>
          <a:p>
            <a:pPr algn="l">
              <a:buFont typeface="Arial" panose="020B0604020202020204" pitchFamily="34" charset="0"/>
              <a:buChar char="•"/>
            </a:pPr>
            <a:r>
              <a:rPr lang="en-IE" b="0" i="0" dirty="0">
                <a:solidFill>
                  <a:srgbClr val="000000"/>
                </a:solidFill>
                <a:effectLst/>
                <a:latin typeface="Open Sans" panose="020B0606030504020204" pitchFamily="34" charset="0"/>
              </a:rPr>
              <a:t>They are aged 12-17 years and have worked for one hour or more in predefined hazardous industries or hazardous occupations (e.g., mining, quarrying, construction).</a:t>
            </a:r>
          </a:p>
          <a:p>
            <a:pPr algn="l">
              <a:buFont typeface="Arial" panose="020B0604020202020204" pitchFamily="34" charset="0"/>
              <a:buChar char="•"/>
            </a:pPr>
            <a:r>
              <a:rPr lang="en-IE" b="0" i="0" dirty="0">
                <a:solidFill>
                  <a:srgbClr val="000000"/>
                </a:solidFill>
                <a:effectLst/>
                <a:latin typeface="Open Sans" panose="020B0606030504020204" pitchFamily="34" charset="0"/>
              </a:rPr>
              <a:t>They are 15-17 years and have worked 43 hours or more per week.</a:t>
            </a:r>
          </a:p>
        </p:txBody>
      </p:sp>
      <p:sp>
        <p:nvSpPr>
          <p:cNvPr id="4" name="Slide Number Placeholder 3"/>
          <p:cNvSpPr>
            <a:spLocks noGrp="1"/>
          </p:cNvSpPr>
          <p:nvPr>
            <p:ph type="sldNum" sz="quarter" idx="5"/>
          </p:nvPr>
        </p:nvSpPr>
        <p:spPr/>
        <p:txBody>
          <a:bodyPr/>
          <a:lstStyle/>
          <a:p>
            <a:fld id="{84E6BE6C-9EA1-EE43-8333-574FBA49A3BA}" type="slidenum">
              <a:rPr lang="en-US" smtClean="0"/>
              <a:t>7</a:t>
            </a:fld>
            <a:endParaRPr lang="en-US"/>
          </a:p>
        </p:txBody>
      </p:sp>
    </p:spTree>
    <p:extLst>
      <p:ext uri="{BB962C8B-B14F-4D97-AF65-F5344CB8AC3E}">
        <p14:creationId xmlns:p14="http://schemas.microsoft.com/office/powerpoint/2010/main" val="3934730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IE" b="0" i="0" dirty="0">
                <a:solidFill>
                  <a:srgbClr val="000000"/>
                </a:solidFill>
                <a:effectLst/>
                <a:latin typeface="Open Sans" panose="020B0606030504020204" pitchFamily="34" charset="0"/>
              </a:rPr>
              <a:t>Children are considered to be in child labour when:</a:t>
            </a:r>
          </a:p>
          <a:p>
            <a:pPr algn="l">
              <a:buFont typeface="Arial" panose="020B0604020202020204" pitchFamily="34" charset="0"/>
              <a:buChar char="•"/>
            </a:pPr>
            <a:r>
              <a:rPr lang="en-IE" b="0" i="0" dirty="0">
                <a:solidFill>
                  <a:srgbClr val="000000"/>
                </a:solidFill>
                <a:effectLst/>
                <a:latin typeface="Open Sans" panose="020B0606030504020204" pitchFamily="34" charset="0"/>
              </a:rPr>
              <a:t>They are aged 5-11 years and have worked for one hour or more in any form of work except for unpaid household activities.</a:t>
            </a:r>
          </a:p>
          <a:p>
            <a:pPr algn="l">
              <a:buFont typeface="Arial" panose="020B0604020202020204" pitchFamily="34" charset="0"/>
              <a:buChar char="•"/>
            </a:pPr>
            <a:r>
              <a:rPr lang="en-IE" b="0" i="0" dirty="0">
                <a:solidFill>
                  <a:srgbClr val="000000"/>
                </a:solidFill>
                <a:effectLst/>
                <a:latin typeface="Open Sans" panose="020B0606030504020204" pitchFamily="34" charset="0"/>
              </a:rPr>
              <a:t>They are aged 12-14 years and have worked for 14 hours or more, including after school or during holidays.</a:t>
            </a:r>
          </a:p>
          <a:p>
            <a:pPr algn="l">
              <a:buFont typeface="Arial" panose="020B0604020202020204" pitchFamily="34" charset="0"/>
              <a:buChar char="•"/>
            </a:pPr>
            <a:r>
              <a:rPr lang="en-IE" b="0" i="0" dirty="0">
                <a:solidFill>
                  <a:srgbClr val="000000"/>
                </a:solidFill>
                <a:effectLst/>
                <a:latin typeface="Open Sans" panose="020B0606030504020204" pitchFamily="34" charset="0"/>
              </a:rPr>
              <a:t>They are aged 12-17 years and have worked for one hour or more in predefined hazardous industries or hazardous occupations (e.g., mining, quarrying, construction).</a:t>
            </a:r>
          </a:p>
          <a:p>
            <a:pPr algn="l">
              <a:buFont typeface="Arial" panose="020B0604020202020204" pitchFamily="34" charset="0"/>
              <a:buChar char="•"/>
            </a:pPr>
            <a:r>
              <a:rPr lang="en-IE" b="0" i="0" dirty="0">
                <a:solidFill>
                  <a:srgbClr val="000000"/>
                </a:solidFill>
                <a:effectLst/>
                <a:latin typeface="Open Sans" panose="020B0606030504020204" pitchFamily="34" charset="0"/>
              </a:rPr>
              <a:t>They are 15-17 years and have worked 43 hours or more per week.</a:t>
            </a:r>
          </a:p>
        </p:txBody>
      </p:sp>
      <p:sp>
        <p:nvSpPr>
          <p:cNvPr id="4" name="Slide Number Placeholder 3"/>
          <p:cNvSpPr>
            <a:spLocks noGrp="1"/>
          </p:cNvSpPr>
          <p:nvPr>
            <p:ph type="sldNum" sz="quarter" idx="5"/>
          </p:nvPr>
        </p:nvSpPr>
        <p:spPr/>
        <p:txBody>
          <a:bodyPr/>
          <a:lstStyle/>
          <a:p>
            <a:fld id="{84E6BE6C-9EA1-EE43-8333-574FBA49A3BA}" type="slidenum">
              <a:rPr lang="en-US" smtClean="0"/>
              <a:t>8</a:t>
            </a:fld>
            <a:endParaRPr lang="en-US"/>
          </a:p>
        </p:txBody>
      </p:sp>
    </p:spTree>
    <p:extLst>
      <p:ext uri="{BB962C8B-B14F-4D97-AF65-F5344CB8AC3E}">
        <p14:creationId xmlns:p14="http://schemas.microsoft.com/office/powerpoint/2010/main" val="1975912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IE" b="0" i="0" dirty="0">
              <a:solidFill>
                <a:srgbClr val="000000"/>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84E6BE6C-9EA1-EE43-8333-574FBA49A3BA}" type="slidenum">
              <a:rPr lang="en-US" smtClean="0"/>
              <a:t>9</a:t>
            </a:fld>
            <a:endParaRPr lang="en-US"/>
          </a:p>
        </p:txBody>
      </p:sp>
    </p:spTree>
    <p:extLst>
      <p:ext uri="{BB962C8B-B14F-4D97-AF65-F5344CB8AC3E}">
        <p14:creationId xmlns:p14="http://schemas.microsoft.com/office/powerpoint/2010/main" val="1420322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IE" b="0" i="0" dirty="0">
              <a:solidFill>
                <a:srgbClr val="000000"/>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84E6BE6C-9EA1-EE43-8333-574FBA49A3BA}" type="slidenum">
              <a:rPr lang="en-US" smtClean="0"/>
              <a:t>10</a:t>
            </a:fld>
            <a:endParaRPr lang="en-US"/>
          </a:p>
        </p:txBody>
      </p:sp>
    </p:spTree>
    <p:extLst>
      <p:ext uri="{BB962C8B-B14F-4D97-AF65-F5344CB8AC3E}">
        <p14:creationId xmlns:p14="http://schemas.microsoft.com/office/powerpoint/2010/main" val="264802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F86D8-E374-0A26-F6AF-2403A66802C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E586BC3-6E53-820C-B0E0-5C24D5D8B4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BFC1820-D305-54A8-AD1E-403AC5978B0C}"/>
              </a:ext>
            </a:extLst>
          </p:cNvPr>
          <p:cNvSpPr>
            <a:spLocks noGrp="1"/>
          </p:cNvSpPr>
          <p:nvPr>
            <p:ph type="dt" sz="half" idx="10"/>
          </p:nvPr>
        </p:nvSpPr>
        <p:spPr/>
        <p:txBody>
          <a:bodyPr/>
          <a:lstStyle/>
          <a:p>
            <a:fld id="{D6BD29D2-31B5-AA44-B1D3-5AAB2885D528}" type="datetimeFigureOut">
              <a:rPr lang="en-US" smtClean="0"/>
              <a:t>6/14/2023</a:t>
            </a:fld>
            <a:endParaRPr lang="en-US"/>
          </a:p>
        </p:txBody>
      </p:sp>
      <p:sp>
        <p:nvSpPr>
          <p:cNvPr id="5" name="Footer Placeholder 4">
            <a:extLst>
              <a:ext uri="{FF2B5EF4-FFF2-40B4-BE49-F238E27FC236}">
                <a16:creationId xmlns:a16="http://schemas.microsoft.com/office/drawing/2014/main" id="{B76D8567-0748-B192-E7BC-4979C679E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157D4-72CB-D388-CFDD-E730B0D457DF}"/>
              </a:ext>
            </a:extLst>
          </p:cNvPr>
          <p:cNvSpPr>
            <a:spLocks noGrp="1"/>
          </p:cNvSpPr>
          <p:nvPr>
            <p:ph type="sldNum" sz="quarter" idx="12"/>
          </p:nvPr>
        </p:nvSpPr>
        <p:spPr/>
        <p:txBody>
          <a:bodyPr/>
          <a:lstStyle/>
          <a:p>
            <a:fld id="{2C943F23-8E50-684D-B1F3-99358BBEB8BF}" type="slidenum">
              <a:rPr lang="en-US" smtClean="0"/>
              <a:t>‹#›</a:t>
            </a:fld>
            <a:endParaRPr lang="en-US"/>
          </a:p>
        </p:txBody>
      </p:sp>
    </p:spTree>
    <p:extLst>
      <p:ext uri="{BB962C8B-B14F-4D97-AF65-F5344CB8AC3E}">
        <p14:creationId xmlns:p14="http://schemas.microsoft.com/office/powerpoint/2010/main" val="1355779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1DD4-BB8C-8CEC-A5BA-B54AB345E90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C3EF040-F1DD-498E-529B-2107D63CCE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3FC5089-A99F-63A7-A397-8BD028F6249D}"/>
              </a:ext>
            </a:extLst>
          </p:cNvPr>
          <p:cNvSpPr>
            <a:spLocks noGrp="1"/>
          </p:cNvSpPr>
          <p:nvPr>
            <p:ph type="dt" sz="half" idx="10"/>
          </p:nvPr>
        </p:nvSpPr>
        <p:spPr/>
        <p:txBody>
          <a:bodyPr/>
          <a:lstStyle/>
          <a:p>
            <a:fld id="{D6BD29D2-31B5-AA44-B1D3-5AAB2885D528}" type="datetimeFigureOut">
              <a:rPr lang="en-US" smtClean="0"/>
              <a:t>6/14/2023</a:t>
            </a:fld>
            <a:endParaRPr lang="en-US"/>
          </a:p>
        </p:txBody>
      </p:sp>
      <p:sp>
        <p:nvSpPr>
          <p:cNvPr id="5" name="Footer Placeholder 4">
            <a:extLst>
              <a:ext uri="{FF2B5EF4-FFF2-40B4-BE49-F238E27FC236}">
                <a16:creationId xmlns:a16="http://schemas.microsoft.com/office/drawing/2014/main" id="{1C5179E5-FBC3-A8B5-418B-B818B838A2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EE5F6-5B85-169D-1F50-C42B61C70075}"/>
              </a:ext>
            </a:extLst>
          </p:cNvPr>
          <p:cNvSpPr>
            <a:spLocks noGrp="1"/>
          </p:cNvSpPr>
          <p:nvPr>
            <p:ph type="sldNum" sz="quarter" idx="12"/>
          </p:nvPr>
        </p:nvSpPr>
        <p:spPr/>
        <p:txBody>
          <a:bodyPr/>
          <a:lstStyle/>
          <a:p>
            <a:fld id="{2C943F23-8E50-684D-B1F3-99358BBEB8BF}" type="slidenum">
              <a:rPr lang="en-US" smtClean="0"/>
              <a:t>‹#›</a:t>
            </a:fld>
            <a:endParaRPr lang="en-US"/>
          </a:p>
        </p:txBody>
      </p:sp>
    </p:spTree>
    <p:extLst>
      <p:ext uri="{BB962C8B-B14F-4D97-AF65-F5344CB8AC3E}">
        <p14:creationId xmlns:p14="http://schemas.microsoft.com/office/powerpoint/2010/main" val="455636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89EF38-115D-8C98-93E3-4983C40308D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12B3BFB-DD5A-A7C5-6ED7-5F21EF9BCC0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AE7473D-5924-27B3-4432-EB2A84CC291A}"/>
              </a:ext>
            </a:extLst>
          </p:cNvPr>
          <p:cNvSpPr>
            <a:spLocks noGrp="1"/>
          </p:cNvSpPr>
          <p:nvPr>
            <p:ph type="dt" sz="half" idx="10"/>
          </p:nvPr>
        </p:nvSpPr>
        <p:spPr/>
        <p:txBody>
          <a:bodyPr/>
          <a:lstStyle/>
          <a:p>
            <a:fld id="{D6BD29D2-31B5-AA44-B1D3-5AAB2885D528}" type="datetimeFigureOut">
              <a:rPr lang="en-US" smtClean="0"/>
              <a:t>6/14/2023</a:t>
            </a:fld>
            <a:endParaRPr lang="en-US"/>
          </a:p>
        </p:txBody>
      </p:sp>
      <p:sp>
        <p:nvSpPr>
          <p:cNvPr id="5" name="Footer Placeholder 4">
            <a:extLst>
              <a:ext uri="{FF2B5EF4-FFF2-40B4-BE49-F238E27FC236}">
                <a16:creationId xmlns:a16="http://schemas.microsoft.com/office/drawing/2014/main" id="{38E5CB1A-38B9-76AC-1917-8C02C3E1C3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81DD4B-C207-3CB0-4833-337711A4009C}"/>
              </a:ext>
            </a:extLst>
          </p:cNvPr>
          <p:cNvSpPr>
            <a:spLocks noGrp="1"/>
          </p:cNvSpPr>
          <p:nvPr>
            <p:ph type="sldNum" sz="quarter" idx="12"/>
          </p:nvPr>
        </p:nvSpPr>
        <p:spPr/>
        <p:txBody>
          <a:bodyPr/>
          <a:lstStyle/>
          <a:p>
            <a:fld id="{2C943F23-8E50-684D-B1F3-99358BBEB8BF}" type="slidenum">
              <a:rPr lang="en-US" smtClean="0"/>
              <a:t>‹#›</a:t>
            </a:fld>
            <a:endParaRPr lang="en-US"/>
          </a:p>
        </p:txBody>
      </p:sp>
    </p:spTree>
    <p:extLst>
      <p:ext uri="{BB962C8B-B14F-4D97-AF65-F5344CB8AC3E}">
        <p14:creationId xmlns:p14="http://schemas.microsoft.com/office/powerpoint/2010/main" val="181195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196BC-3A89-99D4-7C02-4653EA924E1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F565066-89CB-2364-37DC-B551E1BBCB4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0716180-4891-FA0A-7DAD-477D6D2E042D}"/>
              </a:ext>
            </a:extLst>
          </p:cNvPr>
          <p:cNvSpPr>
            <a:spLocks noGrp="1"/>
          </p:cNvSpPr>
          <p:nvPr>
            <p:ph type="dt" sz="half" idx="10"/>
          </p:nvPr>
        </p:nvSpPr>
        <p:spPr/>
        <p:txBody>
          <a:bodyPr/>
          <a:lstStyle/>
          <a:p>
            <a:fld id="{D6BD29D2-31B5-AA44-B1D3-5AAB2885D528}" type="datetimeFigureOut">
              <a:rPr lang="en-US" smtClean="0"/>
              <a:t>6/14/2023</a:t>
            </a:fld>
            <a:endParaRPr lang="en-US"/>
          </a:p>
        </p:txBody>
      </p:sp>
      <p:sp>
        <p:nvSpPr>
          <p:cNvPr id="5" name="Footer Placeholder 4">
            <a:extLst>
              <a:ext uri="{FF2B5EF4-FFF2-40B4-BE49-F238E27FC236}">
                <a16:creationId xmlns:a16="http://schemas.microsoft.com/office/drawing/2014/main" id="{8EC8A1BE-44E5-A54A-DD17-3788F8014B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7E40DF-1686-7955-54D2-AC1D2F97D86B}"/>
              </a:ext>
            </a:extLst>
          </p:cNvPr>
          <p:cNvSpPr>
            <a:spLocks noGrp="1"/>
          </p:cNvSpPr>
          <p:nvPr>
            <p:ph type="sldNum" sz="quarter" idx="12"/>
          </p:nvPr>
        </p:nvSpPr>
        <p:spPr/>
        <p:txBody>
          <a:bodyPr/>
          <a:lstStyle/>
          <a:p>
            <a:fld id="{2C943F23-8E50-684D-B1F3-99358BBEB8BF}" type="slidenum">
              <a:rPr lang="en-US" smtClean="0"/>
              <a:t>‹#›</a:t>
            </a:fld>
            <a:endParaRPr lang="en-US"/>
          </a:p>
        </p:txBody>
      </p:sp>
    </p:spTree>
    <p:extLst>
      <p:ext uri="{BB962C8B-B14F-4D97-AF65-F5344CB8AC3E}">
        <p14:creationId xmlns:p14="http://schemas.microsoft.com/office/powerpoint/2010/main" val="105183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1B2A4-09CE-EF2A-6252-71726BDB1AC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DC097F5-6296-8583-B0B1-6F7E4A756F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D5E5246-AECB-32FB-C19E-23F289D2F791}"/>
              </a:ext>
            </a:extLst>
          </p:cNvPr>
          <p:cNvSpPr>
            <a:spLocks noGrp="1"/>
          </p:cNvSpPr>
          <p:nvPr>
            <p:ph type="dt" sz="half" idx="10"/>
          </p:nvPr>
        </p:nvSpPr>
        <p:spPr/>
        <p:txBody>
          <a:bodyPr/>
          <a:lstStyle/>
          <a:p>
            <a:fld id="{D6BD29D2-31B5-AA44-B1D3-5AAB2885D528}" type="datetimeFigureOut">
              <a:rPr lang="en-US" smtClean="0"/>
              <a:t>6/14/2023</a:t>
            </a:fld>
            <a:endParaRPr lang="en-US"/>
          </a:p>
        </p:txBody>
      </p:sp>
      <p:sp>
        <p:nvSpPr>
          <p:cNvPr id="5" name="Footer Placeholder 4">
            <a:extLst>
              <a:ext uri="{FF2B5EF4-FFF2-40B4-BE49-F238E27FC236}">
                <a16:creationId xmlns:a16="http://schemas.microsoft.com/office/drawing/2014/main" id="{AE6B8518-BF1B-7314-88B5-CE81A2AD5D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CCF58-F540-C785-C485-CC2773C2D8F8}"/>
              </a:ext>
            </a:extLst>
          </p:cNvPr>
          <p:cNvSpPr>
            <a:spLocks noGrp="1"/>
          </p:cNvSpPr>
          <p:nvPr>
            <p:ph type="sldNum" sz="quarter" idx="12"/>
          </p:nvPr>
        </p:nvSpPr>
        <p:spPr/>
        <p:txBody>
          <a:bodyPr/>
          <a:lstStyle/>
          <a:p>
            <a:fld id="{2C943F23-8E50-684D-B1F3-99358BBEB8BF}" type="slidenum">
              <a:rPr lang="en-US" smtClean="0"/>
              <a:t>‹#›</a:t>
            </a:fld>
            <a:endParaRPr lang="en-US"/>
          </a:p>
        </p:txBody>
      </p:sp>
    </p:spTree>
    <p:extLst>
      <p:ext uri="{BB962C8B-B14F-4D97-AF65-F5344CB8AC3E}">
        <p14:creationId xmlns:p14="http://schemas.microsoft.com/office/powerpoint/2010/main" val="207080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7BE9-EAE3-01A0-ECDD-DAE7EF9BCE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1F676C9-7F6D-C4D9-BC0E-D72F4A206EE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A242032-D7DD-10E3-15D8-52F718D0511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79798F1-CE39-5631-5182-7DE27FF534FE}"/>
              </a:ext>
            </a:extLst>
          </p:cNvPr>
          <p:cNvSpPr>
            <a:spLocks noGrp="1"/>
          </p:cNvSpPr>
          <p:nvPr>
            <p:ph type="dt" sz="half" idx="10"/>
          </p:nvPr>
        </p:nvSpPr>
        <p:spPr/>
        <p:txBody>
          <a:bodyPr/>
          <a:lstStyle/>
          <a:p>
            <a:fld id="{D6BD29D2-31B5-AA44-B1D3-5AAB2885D528}" type="datetimeFigureOut">
              <a:rPr lang="en-US" smtClean="0"/>
              <a:t>6/14/2023</a:t>
            </a:fld>
            <a:endParaRPr lang="en-US"/>
          </a:p>
        </p:txBody>
      </p:sp>
      <p:sp>
        <p:nvSpPr>
          <p:cNvPr id="6" name="Footer Placeholder 5">
            <a:extLst>
              <a:ext uri="{FF2B5EF4-FFF2-40B4-BE49-F238E27FC236}">
                <a16:creationId xmlns:a16="http://schemas.microsoft.com/office/drawing/2014/main" id="{3F3A352A-2B05-DF13-4028-B24EFC7E90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CFD85-98F7-7523-849E-52177E020B94}"/>
              </a:ext>
            </a:extLst>
          </p:cNvPr>
          <p:cNvSpPr>
            <a:spLocks noGrp="1"/>
          </p:cNvSpPr>
          <p:nvPr>
            <p:ph type="sldNum" sz="quarter" idx="12"/>
          </p:nvPr>
        </p:nvSpPr>
        <p:spPr/>
        <p:txBody>
          <a:bodyPr/>
          <a:lstStyle/>
          <a:p>
            <a:fld id="{2C943F23-8E50-684D-B1F3-99358BBEB8BF}" type="slidenum">
              <a:rPr lang="en-US" smtClean="0"/>
              <a:t>‹#›</a:t>
            </a:fld>
            <a:endParaRPr lang="en-US"/>
          </a:p>
        </p:txBody>
      </p:sp>
    </p:spTree>
    <p:extLst>
      <p:ext uri="{BB962C8B-B14F-4D97-AF65-F5344CB8AC3E}">
        <p14:creationId xmlns:p14="http://schemas.microsoft.com/office/powerpoint/2010/main" val="394917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C24DE-D531-A9CB-F08D-06A4DF00086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19EC46B-2476-C18F-E55C-97CC1A88AB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D110B72-C135-0BAE-D96F-9B6E06FBF15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94979DD-C2E1-2192-5CCB-BB483BB59F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BD371ED-924F-8EC0-58C8-D31474C423A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087C9F3-E477-5D69-0F49-1A1B849665EC}"/>
              </a:ext>
            </a:extLst>
          </p:cNvPr>
          <p:cNvSpPr>
            <a:spLocks noGrp="1"/>
          </p:cNvSpPr>
          <p:nvPr>
            <p:ph type="dt" sz="half" idx="10"/>
          </p:nvPr>
        </p:nvSpPr>
        <p:spPr/>
        <p:txBody>
          <a:bodyPr/>
          <a:lstStyle/>
          <a:p>
            <a:fld id="{D6BD29D2-31B5-AA44-B1D3-5AAB2885D528}" type="datetimeFigureOut">
              <a:rPr lang="en-US" smtClean="0"/>
              <a:t>6/14/2023</a:t>
            </a:fld>
            <a:endParaRPr lang="en-US"/>
          </a:p>
        </p:txBody>
      </p:sp>
      <p:sp>
        <p:nvSpPr>
          <p:cNvPr id="8" name="Footer Placeholder 7">
            <a:extLst>
              <a:ext uri="{FF2B5EF4-FFF2-40B4-BE49-F238E27FC236}">
                <a16:creationId xmlns:a16="http://schemas.microsoft.com/office/drawing/2014/main" id="{0B232CAE-BA6B-5EF8-9697-FFFE0AD286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2AA235-118A-92B7-B764-11C4732B5C4E}"/>
              </a:ext>
            </a:extLst>
          </p:cNvPr>
          <p:cNvSpPr>
            <a:spLocks noGrp="1"/>
          </p:cNvSpPr>
          <p:nvPr>
            <p:ph type="sldNum" sz="quarter" idx="12"/>
          </p:nvPr>
        </p:nvSpPr>
        <p:spPr/>
        <p:txBody>
          <a:bodyPr/>
          <a:lstStyle/>
          <a:p>
            <a:fld id="{2C943F23-8E50-684D-B1F3-99358BBEB8BF}" type="slidenum">
              <a:rPr lang="en-US" smtClean="0"/>
              <a:t>‹#›</a:t>
            </a:fld>
            <a:endParaRPr lang="en-US"/>
          </a:p>
        </p:txBody>
      </p:sp>
    </p:spTree>
    <p:extLst>
      <p:ext uri="{BB962C8B-B14F-4D97-AF65-F5344CB8AC3E}">
        <p14:creationId xmlns:p14="http://schemas.microsoft.com/office/powerpoint/2010/main" val="3298789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D183B-B0E5-0263-45CD-A63ACF45809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B3B29AD-8D2F-681C-475F-F8C18DD092B7}"/>
              </a:ext>
            </a:extLst>
          </p:cNvPr>
          <p:cNvSpPr>
            <a:spLocks noGrp="1"/>
          </p:cNvSpPr>
          <p:nvPr>
            <p:ph type="dt" sz="half" idx="10"/>
          </p:nvPr>
        </p:nvSpPr>
        <p:spPr/>
        <p:txBody>
          <a:bodyPr/>
          <a:lstStyle/>
          <a:p>
            <a:fld id="{D6BD29D2-31B5-AA44-B1D3-5AAB2885D528}" type="datetimeFigureOut">
              <a:rPr lang="en-US" smtClean="0"/>
              <a:t>6/14/2023</a:t>
            </a:fld>
            <a:endParaRPr lang="en-US"/>
          </a:p>
        </p:txBody>
      </p:sp>
      <p:sp>
        <p:nvSpPr>
          <p:cNvPr id="4" name="Footer Placeholder 3">
            <a:extLst>
              <a:ext uri="{FF2B5EF4-FFF2-40B4-BE49-F238E27FC236}">
                <a16:creationId xmlns:a16="http://schemas.microsoft.com/office/drawing/2014/main" id="{C786C7CE-BE49-5A9B-83F8-F6C083EF46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2407BB-079D-FD32-6517-1EFA93A627C8}"/>
              </a:ext>
            </a:extLst>
          </p:cNvPr>
          <p:cNvSpPr>
            <a:spLocks noGrp="1"/>
          </p:cNvSpPr>
          <p:nvPr>
            <p:ph type="sldNum" sz="quarter" idx="12"/>
          </p:nvPr>
        </p:nvSpPr>
        <p:spPr/>
        <p:txBody>
          <a:bodyPr/>
          <a:lstStyle/>
          <a:p>
            <a:fld id="{2C943F23-8E50-684D-B1F3-99358BBEB8BF}" type="slidenum">
              <a:rPr lang="en-US" smtClean="0"/>
              <a:t>‹#›</a:t>
            </a:fld>
            <a:endParaRPr lang="en-US"/>
          </a:p>
        </p:txBody>
      </p:sp>
    </p:spTree>
    <p:extLst>
      <p:ext uri="{BB962C8B-B14F-4D97-AF65-F5344CB8AC3E}">
        <p14:creationId xmlns:p14="http://schemas.microsoft.com/office/powerpoint/2010/main" val="99567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B7EA80-4879-7447-41A6-C54948DACAE9}"/>
              </a:ext>
            </a:extLst>
          </p:cNvPr>
          <p:cNvSpPr>
            <a:spLocks noGrp="1"/>
          </p:cNvSpPr>
          <p:nvPr>
            <p:ph type="dt" sz="half" idx="10"/>
          </p:nvPr>
        </p:nvSpPr>
        <p:spPr/>
        <p:txBody>
          <a:bodyPr/>
          <a:lstStyle/>
          <a:p>
            <a:fld id="{D6BD29D2-31B5-AA44-B1D3-5AAB2885D528}" type="datetimeFigureOut">
              <a:rPr lang="en-US" smtClean="0"/>
              <a:t>6/14/2023</a:t>
            </a:fld>
            <a:endParaRPr lang="en-US"/>
          </a:p>
        </p:txBody>
      </p:sp>
      <p:sp>
        <p:nvSpPr>
          <p:cNvPr id="3" name="Footer Placeholder 2">
            <a:extLst>
              <a:ext uri="{FF2B5EF4-FFF2-40B4-BE49-F238E27FC236}">
                <a16:creationId xmlns:a16="http://schemas.microsoft.com/office/drawing/2014/main" id="{5201148C-9488-8EBC-1C15-B15140312F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733AE1-12AF-C666-A45C-10FBCCA1031D}"/>
              </a:ext>
            </a:extLst>
          </p:cNvPr>
          <p:cNvSpPr>
            <a:spLocks noGrp="1"/>
          </p:cNvSpPr>
          <p:nvPr>
            <p:ph type="sldNum" sz="quarter" idx="12"/>
          </p:nvPr>
        </p:nvSpPr>
        <p:spPr/>
        <p:txBody>
          <a:bodyPr/>
          <a:lstStyle/>
          <a:p>
            <a:fld id="{2C943F23-8E50-684D-B1F3-99358BBEB8BF}" type="slidenum">
              <a:rPr lang="en-US" smtClean="0"/>
              <a:t>‹#›</a:t>
            </a:fld>
            <a:endParaRPr lang="en-US"/>
          </a:p>
        </p:txBody>
      </p:sp>
    </p:spTree>
    <p:extLst>
      <p:ext uri="{BB962C8B-B14F-4D97-AF65-F5344CB8AC3E}">
        <p14:creationId xmlns:p14="http://schemas.microsoft.com/office/powerpoint/2010/main" val="693878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5261F-8062-EF5E-1115-EEB870A7E0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F838D2C-9A4E-E76A-C63D-78FBF98DF9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3CC2317-B44C-2DF3-C6D6-B2990C993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E96F9B8-C885-8C01-19B2-30D54E8A2F7E}"/>
              </a:ext>
            </a:extLst>
          </p:cNvPr>
          <p:cNvSpPr>
            <a:spLocks noGrp="1"/>
          </p:cNvSpPr>
          <p:nvPr>
            <p:ph type="dt" sz="half" idx="10"/>
          </p:nvPr>
        </p:nvSpPr>
        <p:spPr/>
        <p:txBody>
          <a:bodyPr/>
          <a:lstStyle/>
          <a:p>
            <a:fld id="{D6BD29D2-31B5-AA44-B1D3-5AAB2885D528}" type="datetimeFigureOut">
              <a:rPr lang="en-US" smtClean="0"/>
              <a:t>6/14/2023</a:t>
            </a:fld>
            <a:endParaRPr lang="en-US"/>
          </a:p>
        </p:txBody>
      </p:sp>
      <p:sp>
        <p:nvSpPr>
          <p:cNvPr id="6" name="Footer Placeholder 5">
            <a:extLst>
              <a:ext uri="{FF2B5EF4-FFF2-40B4-BE49-F238E27FC236}">
                <a16:creationId xmlns:a16="http://schemas.microsoft.com/office/drawing/2014/main" id="{E8770437-5D3F-E473-0E92-D60812EE8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3A472F-846F-EAB3-9A8F-3DCC24C8F396}"/>
              </a:ext>
            </a:extLst>
          </p:cNvPr>
          <p:cNvSpPr>
            <a:spLocks noGrp="1"/>
          </p:cNvSpPr>
          <p:nvPr>
            <p:ph type="sldNum" sz="quarter" idx="12"/>
          </p:nvPr>
        </p:nvSpPr>
        <p:spPr/>
        <p:txBody>
          <a:bodyPr/>
          <a:lstStyle/>
          <a:p>
            <a:fld id="{2C943F23-8E50-684D-B1F3-99358BBEB8BF}" type="slidenum">
              <a:rPr lang="en-US" smtClean="0"/>
              <a:t>‹#›</a:t>
            </a:fld>
            <a:endParaRPr lang="en-US"/>
          </a:p>
        </p:txBody>
      </p:sp>
    </p:spTree>
    <p:extLst>
      <p:ext uri="{BB962C8B-B14F-4D97-AF65-F5344CB8AC3E}">
        <p14:creationId xmlns:p14="http://schemas.microsoft.com/office/powerpoint/2010/main" val="7853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87845-B559-0832-6D09-CD168AB193A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EF3C519-7C23-615B-A2BA-F788872033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C1BCA3-6254-B080-342B-EA41A185B6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0E38D36-7409-1F6C-E13E-A4A39423C751}"/>
              </a:ext>
            </a:extLst>
          </p:cNvPr>
          <p:cNvSpPr>
            <a:spLocks noGrp="1"/>
          </p:cNvSpPr>
          <p:nvPr>
            <p:ph type="dt" sz="half" idx="10"/>
          </p:nvPr>
        </p:nvSpPr>
        <p:spPr/>
        <p:txBody>
          <a:bodyPr/>
          <a:lstStyle/>
          <a:p>
            <a:fld id="{D6BD29D2-31B5-AA44-B1D3-5AAB2885D528}" type="datetimeFigureOut">
              <a:rPr lang="en-US" smtClean="0"/>
              <a:t>6/14/2023</a:t>
            </a:fld>
            <a:endParaRPr lang="en-US"/>
          </a:p>
        </p:txBody>
      </p:sp>
      <p:sp>
        <p:nvSpPr>
          <p:cNvPr id="6" name="Footer Placeholder 5">
            <a:extLst>
              <a:ext uri="{FF2B5EF4-FFF2-40B4-BE49-F238E27FC236}">
                <a16:creationId xmlns:a16="http://schemas.microsoft.com/office/drawing/2014/main" id="{6BBC5280-17F3-9F5A-71E6-EE4BA7B469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615926-34BE-4850-86B2-3D969CAA93C2}"/>
              </a:ext>
            </a:extLst>
          </p:cNvPr>
          <p:cNvSpPr>
            <a:spLocks noGrp="1"/>
          </p:cNvSpPr>
          <p:nvPr>
            <p:ph type="sldNum" sz="quarter" idx="12"/>
          </p:nvPr>
        </p:nvSpPr>
        <p:spPr/>
        <p:txBody>
          <a:bodyPr/>
          <a:lstStyle/>
          <a:p>
            <a:fld id="{2C943F23-8E50-684D-B1F3-99358BBEB8BF}" type="slidenum">
              <a:rPr lang="en-US" smtClean="0"/>
              <a:t>‹#›</a:t>
            </a:fld>
            <a:endParaRPr lang="en-US"/>
          </a:p>
        </p:txBody>
      </p:sp>
    </p:spTree>
    <p:extLst>
      <p:ext uri="{BB962C8B-B14F-4D97-AF65-F5344CB8AC3E}">
        <p14:creationId xmlns:p14="http://schemas.microsoft.com/office/powerpoint/2010/main" val="3365500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499F04-7224-8CF8-A9C4-954F73FEAC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AC569BD-5E85-7321-0A67-2C6E007C55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0D62849-C154-5B46-76EC-F2F14C831C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D29D2-31B5-AA44-B1D3-5AAB2885D528}" type="datetimeFigureOut">
              <a:rPr lang="en-US" smtClean="0"/>
              <a:t>6/14/2023</a:t>
            </a:fld>
            <a:endParaRPr lang="en-US"/>
          </a:p>
        </p:txBody>
      </p:sp>
      <p:sp>
        <p:nvSpPr>
          <p:cNvPr id="5" name="Footer Placeholder 4">
            <a:extLst>
              <a:ext uri="{FF2B5EF4-FFF2-40B4-BE49-F238E27FC236}">
                <a16:creationId xmlns:a16="http://schemas.microsoft.com/office/drawing/2014/main" id="{97E0E4EF-4359-04A7-77AD-70F01288CE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17130B-C1F0-98F1-5310-C1C66E50C0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43F23-8E50-684D-B1F3-99358BBEB8BF}" type="slidenum">
              <a:rPr lang="en-US" smtClean="0"/>
              <a:t>‹#›</a:t>
            </a:fld>
            <a:endParaRPr lang="en-US"/>
          </a:p>
        </p:txBody>
      </p:sp>
    </p:spTree>
    <p:extLst>
      <p:ext uri="{BB962C8B-B14F-4D97-AF65-F5344CB8AC3E}">
        <p14:creationId xmlns:p14="http://schemas.microsoft.com/office/powerpoint/2010/main" val="4188695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pendemocracy.net/en/beyond-trafficking-and-slavery/are-adults-willing-to-listen-to-children-on-child-labou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education.ie/feature/modern-slavery-joining-the-dots-of-inequality-power-and-exploitation/" TargetMode="External"/><Relationship Id="rId2" Type="http://schemas.openxmlformats.org/officeDocument/2006/relationships/hyperlink" Target="https://www.antislavery.org/wp-content/uploads/2021/04/ASI_ViciousCycle_Report_web2.pdf"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0">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Represión policial a los niños/as trabajadores">
            <a:extLst>
              <a:ext uri="{FF2B5EF4-FFF2-40B4-BE49-F238E27FC236}">
                <a16:creationId xmlns:a16="http://schemas.microsoft.com/office/drawing/2014/main" id="{DEED2050-51F4-4160-CF03-DF7A14583EC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15410"/>
          <a:stretch/>
        </p:blipFill>
        <p:spPr bwMode="auto">
          <a:xfrm>
            <a:off x="23" y="0"/>
            <a:ext cx="12191977" cy="6858022"/>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2">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9EFB54-B497-A8F5-3A2B-43247FB13171}"/>
              </a:ext>
            </a:extLst>
          </p:cNvPr>
          <p:cNvSpPr>
            <a:spLocks noGrp="1"/>
          </p:cNvSpPr>
          <p:nvPr>
            <p:ph type="ctrTitle"/>
          </p:nvPr>
        </p:nvSpPr>
        <p:spPr>
          <a:xfrm>
            <a:off x="405960" y="2650397"/>
            <a:ext cx="5452529" cy="3569242"/>
          </a:xfrm>
        </p:spPr>
        <p:txBody>
          <a:bodyPr anchor="t">
            <a:normAutofit/>
          </a:bodyPr>
          <a:lstStyle/>
          <a:p>
            <a:pPr algn="l"/>
            <a:r>
              <a:rPr lang="en-US" sz="5200" dirty="0">
                <a:solidFill>
                  <a:srgbClr val="FFFFFF"/>
                </a:solidFill>
              </a:rPr>
              <a:t>Child </a:t>
            </a:r>
            <a:r>
              <a:rPr lang="en-US" sz="5200" dirty="0" err="1">
                <a:solidFill>
                  <a:srgbClr val="FFFFFF"/>
                </a:solidFill>
              </a:rPr>
              <a:t>Labour</a:t>
            </a:r>
            <a:r>
              <a:rPr lang="en-US" sz="5200" dirty="0">
                <a:solidFill>
                  <a:srgbClr val="FFFFFF"/>
                </a:solidFill>
              </a:rPr>
              <a:t>:  Joining the dots of inequality and power</a:t>
            </a:r>
          </a:p>
        </p:txBody>
      </p:sp>
      <p:sp>
        <p:nvSpPr>
          <p:cNvPr id="3" name="Subtitle 2">
            <a:extLst>
              <a:ext uri="{FF2B5EF4-FFF2-40B4-BE49-F238E27FC236}">
                <a16:creationId xmlns:a16="http://schemas.microsoft.com/office/drawing/2014/main" id="{66F5DEC0-778A-595D-1954-ED0D591D6C48}"/>
              </a:ext>
            </a:extLst>
          </p:cNvPr>
          <p:cNvSpPr>
            <a:spLocks noGrp="1"/>
          </p:cNvSpPr>
          <p:nvPr>
            <p:ph type="subTitle" idx="1"/>
          </p:nvPr>
        </p:nvSpPr>
        <p:spPr>
          <a:xfrm>
            <a:off x="643466" y="4551037"/>
            <a:ext cx="5449479" cy="1578054"/>
          </a:xfrm>
        </p:spPr>
        <p:txBody>
          <a:bodyPr anchor="b">
            <a:normAutofit/>
          </a:bodyPr>
          <a:lstStyle/>
          <a:p>
            <a:pPr algn="l"/>
            <a:r>
              <a:rPr lang="en-US" dirty="0">
                <a:solidFill>
                  <a:srgbClr val="FFFFFF"/>
                </a:solidFill>
              </a:rPr>
              <a:t>Dr Chris O’Connell</a:t>
            </a:r>
          </a:p>
        </p:txBody>
      </p:sp>
      <p:sp>
        <p:nvSpPr>
          <p:cNvPr id="21" name="Rectangle 14">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7257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839956A-95CE-12A5-A233-DDE87BC3F1B8}"/>
              </a:ext>
            </a:extLst>
          </p:cNvPr>
          <p:cNvSpPr>
            <a:spLocks noGrp="1"/>
          </p:cNvSpPr>
          <p:nvPr>
            <p:ph type="title"/>
          </p:nvPr>
        </p:nvSpPr>
        <p:spPr>
          <a:xfrm>
            <a:off x="848239" y="497922"/>
            <a:ext cx="10515600" cy="1325563"/>
          </a:xfrm>
        </p:spPr>
        <p:txBody>
          <a:bodyPr>
            <a:normAutofit/>
          </a:bodyPr>
          <a:lstStyle/>
          <a:p>
            <a:r>
              <a:rPr lang="en-GB" sz="4400" dirty="0">
                <a:effectLst/>
                <a:latin typeface="Calibri" panose="020F0502020204030204" pitchFamily="34" charset="0"/>
                <a:ea typeface="Calibri" panose="020F0502020204030204" pitchFamily="34" charset="0"/>
                <a:cs typeface="Times New Roman" panose="02020603050405020304" pitchFamily="18" charset="0"/>
              </a:rPr>
              <a:t>4. Listening to the voices of survivors and those with lived experience is crucial</a:t>
            </a:r>
            <a:r>
              <a:rPr lang="en-IE" dirty="0">
                <a:effectLst/>
              </a:rPr>
              <a:t> </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068D781-C2D6-E592-F4DB-E1889C261EC8}"/>
              </a:ext>
            </a:extLst>
          </p:cNvPr>
          <p:cNvSpPr>
            <a:spLocks noGrp="1"/>
          </p:cNvSpPr>
          <p:nvPr>
            <p:ph idx="1"/>
          </p:nvPr>
        </p:nvSpPr>
        <p:spPr>
          <a:xfrm>
            <a:off x="828161" y="2098675"/>
            <a:ext cx="10515600" cy="4351338"/>
          </a:xfrm>
        </p:spPr>
        <p:txBody>
          <a:bodyPr>
            <a:normAutofit/>
          </a:bodyPr>
          <a:lstStyle/>
          <a:p>
            <a:pPr marL="0" lvl="0" indent="0">
              <a:lnSpc>
                <a:spcPct val="107000"/>
              </a:lnSpc>
              <a:spcAft>
                <a:spcPts val="800"/>
              </a:spcAft>
              <a:buNone/>
            </a:pPr>
            <a:r>
              <a:rPr lang="en-GB"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E</a:t>
            </a:r>
            <a:r>
              <a:rPr lang="en-GB"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vidence</a:t>
            </a:r>
            <a:r>
              <a:rPr lang="en-GB" sz="2000" dirty="0">
                <a:effectLst/>
                <a:latin typeface="Calibri" panose="020F0502020204030204" pitchFamily="34" charset="0"/>
                <a:ea typeface="Calibri" panose="020F0502020204030204" pitchFamily="34" charset="0"/>
                <a:cs typeface="Times New Roman" panose="02020603050405020304" pitchFamily="18" charset="0"/>
              </a:rPr>
              <a:t> from </a:t>
            </a:r>
            <a:r>
              <a:rPr lang="en-IE" sz="2000" dirty="0">
                <a:effectLst/>
                <a:latin typeface="Calibri" panose="020F0502020204030204" pitchFamily="34" charset="0"/>
                <a:ea typeface="Calibri" panose="020F0502020204030204" pitchFamily="34" charset="0"/>
                <a:cs typeface="Times New Roman" panose="02020603050405020304" pitchFamily="18" charset="0"/>
              </a:rPr>
              <a:t>from 29 Children’s Advisory Committees (CACs) who organised their own research and advocacy initiatives in 2018 and 2019 across 18 countries in Africa, Asia, Latin America, Europe and the Middle East revealed the following key messages</a:t>
            </a:r>
            <a:r>
              <a:rPr lang="en-GB" sz="2000" dirty="0">
                <a:effectLst/>
                <a:latin typeface="Calibri" panose="020F0502020204030204" pitchFamily="34" charset="0"/>
                <a:ea typeface="Calibri" panose="020F0502020204030204" pitchFamily="34" charset="0"/>
                <a:cs typeface="Times New Roman" panose="02020603050405020304" pitchFamily="18" charset="0"/>
              </a:rPr>
              <a:t> that could be useful:</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pPr>
            <a:r>
              <a:rPr lang="en-IE" sz="2000" dirty="0">
                <a:effectLst/>
                <a:latin typeface="Calibri" panose="020F0502020204030204" pitchFamily="34" charset="0"/>
                <a:ea typeface="Calibri" panose="020F0502020204030204" pitchFamily="34" charset="0"/>
                <a:cs typeface="Times New Roman" panose="02020603050405020304" pitchFamily="18" charset="0"/>
              </a:rPr>
              <a:t>Protect us from labour exploitation, harsh conditions and risks, and allow children to do suitable dignified work</a:t>
            </a:r>
          </a:p>
          <a:p>
            <a:pPr marL="742950" lvl="1" indent="-285750">
              <a:lnSpc>
                <a:spcPct val="107000"/>
              </a:lnSpc>
              <a:spcAft>
                <a:spcPts val="800"/>
              </a:spcAft>
              <a:buFont typeface="+mj-lt"/>
              <a:buAutoNum type="alphaLcPeriod"/>
            </a:pPr>
            <a:r>
              <a:rPr lang="en-IE" sz="2000" dirty="0">
                <a:effectLst/>
                <a:latin typeface="Calibri" panose="020F0502020204030204" pitchFamily="34" charset="0"/>
                <a:ea typeface="Calibri" panose="020F0502020204030204" pitchFamily="34" charset="0"/>
                <a:cs typeface="Times New Roman" panose="02020603050405020304" pitchFamily="18" charset="0"/>
              </a:rPr>
              <a:t>Prevent and protect working children from violence and discrimination</a:t>
            </a:r>
          </a:p>
          <a:p>
            <a:pPr marL="742950" lvl="1" indent="-285750">
              <a:lnSpc>
                <a:spcPct val="107000"/>
              </a:lnSpc>
              <a:spcAft>
                <a:spcPts val="800"/>
              </a:spcAft>
              <a:buFont typeface="+mj-lt"/>
              <a:buAutoNum type="alphaLcPeriod"/>
            </a:pPr>
            <a:r>
              <a:rPr lang="en-IE" sz="2000" dirty="0">
                <a:effectLst/>
                <a:latin typeface="Calibri" panose="020F0502020204030204" pitchFamily="34" charset="0"/>
                <a:ea typeface="Calibri" panose="020F0502020204030204" pitchFamily="34" charset="0"/>
                <a:cs typeface="Times New Roman" panose="02020603050405020304" pitchFamily="18" charset="0"/>
              </a:rPr>
              <a:t>Address poverty; provide decent jobs for our parents; and ensure that our basic needs are met</a:t>
            </a:r>
          </a:p>
          <a:p>
            <a:pPr marL="742950" lvl="1" indent="-285750">
              <a:lnSpc>
                <a:spcPct val="107000"/>
              </a:lnSpc>
              <a:spcAft>
                <a:spcPts val="800"/>
              </a:spcAft>
              <a:buFont typeface="+mj-lt"/>
              <a:buAutoNum type="alphaLcPeriod"/>
            </a:pPr>
            <a:r>
              <a:rPr lang="en-IE" sz="2000" dirty="0">
                <a:effectLst/>
                <a:latin typeface="Calibri" panose="020F0502020204030204" pitchFamily="34" charset="0"/>
                <a:ea typeface="Calibri" panose="020F0502020204030204" pitchFamily="34" charset="0"/>
                <a:cs typeface="Times New Roman" panose="02020603050405020304" pitchFamily="18" charset="0"/>
              </a:rPr>
              <a:t>Take our education seriously and provide quality education and skill training</a:t>
            </a:r>
          </a:p>
          <a:p>
            <a:pPr marL="742950" lvl="1" indent="-285750">
              <a:lnSpc>
                <a:spcPct val="107000"/>
              </a:lnSpc>
              <a:spcAft>
                <a:spcPts val="800"/>
              </a:spcAft>
              <a:buFont typeface="+mj-lt"/>
              <a:buAutoNum type="alphaLcPeriod"/>
            </a:pPr>
            <a:r>
              <a:rPr lang="en-IE" sz="2000" dirty="0">
                <a:effectLst/>
                <a:latin typeface="Calibri" panose="020F0502020204030204" pitchFamily="34" charset="0"/>
                <a:ea typeface="Calibri" panose="020F0502020204030204" pitchFamily="34" charset="0"/>
                <a:cs typeface="Times New Roman" panose="02020603050405020304" pitchFamily="18" charset="0"/>
              </a:rPr>
              <a:t>Listen to us, understand us, and implement laws that respect our rights</a:t>
            </a:r>
          </a:p>
          <a:p>
            <a:endParaRPr lang="en-US" dirty="0"/>
          </a:p>
        </p:txBody>
      </p:sp>
    </p:spTree>
    <p:extLst>
      <p:ext uri="{BB962C8B-B14F-4D97-AF65-F5344CB8AC3E}">
        <p14:creationId xmlns:p14="http://schemas.microsoft.com/office/powerpoint/2010/main" val="4061835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1" name="Rectangle 308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9AC4CA-D53F-0236-8724-04D32B74F443}"/>
              </a:ext>
            </a:extLst>
          </p:cNvPr>
          <p:cNvSpPr>
            <a:spLocks noGrp="1"/>
          </p:cNvSpPr>
          <p:nvPr>
            <p:ph type="title"/>
          </p:nvPr>
        </p:nvSpPr>
        <p:spPr>
          <a:xfrm>
            <a:off x="572493" y="238539"/>
            <a:ext cx="11018520" cy="1434415"/>
          </a:xfrm>
        </p:spPr>
        <p:txBody>
          <a:bodyPr anchor="b">
            <a:normAutofit/>
          </a:bodyPr>
          <a:lstStyle/>
          <a:p>
            <a:r>
              <a:rPr lang="en-US" sz="5400" dirty="0"/>
              <a:t>Back to Bolivia</a:t>
            </a:r>
          </a:p>
        </p:txBody>
      </p:sp>
      <p:sp>
        <p:nvSpPr>
          <p:cNvPr id="308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8" name="Content Placeholder 3077">
            <a:extLst>
              <a:ext uri="{FF2B5EF4-FFF2-40B4-BE49-F238E27FC236}">
                <a16:creationId xmlns:a16="http://schemas.microsoft.com/office/drawing/2014/main" id="{FDB29B50-3AD8-D1F1-927E-9D8147F831E8}"/>
              </a:ext>
            </a:extLst>
          </p:cNvPr>
          <p:cNvSpPr>
            <a:spLocks noGrp="1"/>
          </p:cNvSpPr>
          <p:nvPr>
            <p:ph idx="1"/>
          </p:nvPr>
        </p:nvSpPr>
        <p:spPr>
          <a:xfrm>
            <a:off x="572493" y="2071315"/>
            <a:ext cx="6713552" cy="4548145"/>
          </a:xfrm>
        </p:spPr>
        <p:txBody>
          <a:bodyPr anchor="t">
            <a:normAutofit lnSpcReduction="10000"/>
          </a:bodyPr>
          <a:lstStyle/>
          <a:p>
            <a:r>
              <a:rPr lang="en-IE" sz="1800" dirty="0">
                <a:solidFill>
                  <a:srgbClr val="121212"/>
                </a:solidFill>
              </a:rPr>
              <a:t>International campaign against Bolivia led by ILO, US</a:t>
            </a:r>
          </a:p>
          <a:p>
            <a:r>
              <a:rPr lang="en-IE" sz="1800" b="0" i="0" dirty="0">
                <a:solidFill>
                  <a:srgbClr val="121212"/>
                </a:solidFill>
                <a:effectLst/>
              </a:rPr>
              <a:t>‘I even saw a cover in a European magazine, I think it was English, that said, “Bolivia legalises child work” and it showed the photo of a child miner. A child working in a mine is not a child working, it’s a child being exploited as well. So that image was false, it gave a false image of Bolivia that we are turning a blind eye on children working in the mines or in construction, on this work, that are really detrimental to a person’s development.’</a:t>
            </a:r>
          </a:p>
          <a:p>
            <a:pPr lvl="1"/>
            <a:r>
              <a:rPr lang="en-IE" sz="1400" dirty="0">
                <a:solidFill>
                  <a:srgbClr val="121212"/>
                </a:solidFill>
              </a:rPr>
              <a:t>Jaime Villalobos, Save the Children Bolivia</a:t>
            </a:r>
          </a:p>
          <a:p>
            <a:r>
              <a:rPr lang="en-IE" sz="1800" dirty="0">
                <a:solidFill>
                  <a:srgbClr val="121212"/>
                </a:solidFill>
              </a:rPr>
              <a:t>State failure to adequately resource protections, bureaucratic obstacles</a:t>
            </a:r>
          </a:p>
          <a:p>
            <a:pPr lvl="1"/>
            <a:r>
              <a:rPr lang="en-IE" sz="1800" dirty="0">
                <a:solidFill>
                  <a:srgbClr val="121212"/>
                </a:solidFill>
              </a:rPr>
              <a:t>But still preferred by NATS</a:t>
            </a:r>
          </a:p>
          <a:p>
            <a:r>
              <a:rPr lang="en-IE" sz="1800" dirty="0">
                <a:solidFill>
                  <a:srgbClr val="121212"/>
                </a:solidFill>
              </a:rPr>
              <a:t>Code struck down in 2019</a:t>
            </a:r>
          </a:p>
          <a:p>
            <a:r>
              <a:rPr lang="en-US" sz="1800" dirty="0"/>
              <a:t>Covid-19 impacts on education, poverty</a:t>
            </a:r>
          </a:p>
          <a:p>
            <a:pPr lvl="1"/>
            <a:r>
              <a:rPr lang="en-IE" sz="1400" b="0" i="0" dirty="0">
                <a:solidFill>
                  <a:srgbClr val="000000"/>
                </a:solidFill>
                <a:effectLst/>
              </a:rPr>
              <a:t>“Now, the priority is having something to eat. So education ends up on the back burner.”</a:t>
            </a:r>
            <a:endParaRPr lang="en-US" sz="1400" dirty="0"/>
          </a:p>
          <a:p>
            <a:r>
              <a:rPr lang="en-US" sz="1800" dirty="0"/>
              <a:t>Who is listening and why/how?</a:t>
            </a:r>
          </a:p>
          <a:p>
            <a:endParaRPr lang="en-US" sz="2200" dirty="0"/>
          </a:p>
        </p:txBody>
      </p:sp>
      <p:pic>
        <p:nvPicPr>
          <p:cNvPr id="3074" name="Picture 2" descr="Bolivia to Allow Child Labor for 10 Year Olds | Time">
            <a:extLst>
              <a:ext uri="{FF2B5EF4-FFF2-40B4-BE49-F238E27FC236}">
                <a16:creationId xmlns:a16="http://schemas.microsoft.com/office/drawing/2014/main" id="{F0BC0A55-3503-C973-CA80-40E6C2D5EC5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468" r="16511" b="-1"/>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917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2137B6-905A-D8DD-BF37-FC0827CF00FB}"/>
              </a:ext>
            </a:extLst>
          </p:cNvPr>
          <p:cNvSpPr>
            <a:spLocks noGrp="1"/>
          </p:cNvSpPr>
          <p:nvPr>
            <p:ph type="title"/>
          </p:nvPr>
        </p:nvSpPr>
        <p:spPr>
          <a:xfrm>
            <a:off x="572493" y="238539"/>
            <a:ext cx="11018520" cy="1434415"/>
          </a:xfrm>
        </p:spPr>
        <p:txBody>
          <a:bodyPr anchor="b">
            <a:normAutofit/>
          </a:bodyPr>
          <a:lstStyle/>
          <a:p>
            <a:r>
              <a:rPr lang="en-US" sz="5400"/>
              <a:t>Bolivia, 2013-14</a:t>
            </a:r>
          </a:p>
        </p:txBody>
      </p:sp>
      <p:sp>
        <p:nvSpPr>
          <p:cNvPr id="103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E3C2427-4649-48F0-20CF-1CC68F368261}"/>
              </a:ext>
            </a:extLst>
          </p:cNvPr>
          <p:cNvSpPr>
            <a:spLocks noGrp="1"/>
          </p:cNvSpPr>
          <p:nvPr>
            <p:ph idx="1"/>
          </p:nvPr>
        </p:nvSpPr>
        <p:spPr>
          <a:xfrm>
            <a:off x="572493" y="2071315"/>
            <a:ext cx="6713552" cy="4258311"/>
          </a:xfrm>
        </p:spPr>
        <p:txBody>
          <a:bodyPr anchor="t">
            <a:normAutofit fontScale="85000" lnSpcReduction="10000"/>
          </a:bodyPr>
          <a:lstStyle/>
          <a:p>
            <a:r>
              <a:rPr lang="en-IE" sz="2000" kern="100" dirty="0">
                <a:effectLst/>
                <a:latin typeface="Calibri" panose="020F0502020204030204" pitchFamily="34" charset="0"/>
                <a:ea typeface="Calibri" panose="020F0502020204030204" pitchFamily="34" charset="0"/>
                <a:cs typeface="Times New Roman" panose="02020603050405020304" pitchFamily="18" charset="0"/>
              </a:rPr>
              <a:t>850,000 children economically active (UNICEF)</a:t>
            </a:r>
          </a:p>
          <a:p>
            <a:r>
              <a:rPr lang="en-IE" sz="2000" kern="100" dirty="0">
                <a:latin typeface="Calibri" panose="020F0502020204030204" pitchFamily="34" charset="0"/>
                <a:ea typeface="Calibri" panose="020F0502020204030204" pitchFamily="34" charset="0"/>
                <a:cs typeface="Times New Roman" panose="02020603050405020304" pitchFamily="18" charset="0"/>
              </a:rPr>
              <a:t>Almost half under 14 years of age (ILO minimum age)</a:t>
            </a:r>
          </a:p>
          <a:p>
            <a:r>
              <a:rPr lang="en-IE" sz="2000" kern="100" dirty="0">
                <a:latin typeface="Calibri" panose="020F0502020204030204" pitchFamily="34" charset="0"/>
                <a:ea typeface="Calibri" panose="020F0502020204030204" pitchFamily="34" charset="0"/>
                <a:cs typeface="Times New Roman" panose="02020603050405020304" pitchFamily="18" charset="0"/>
              </a:rPr>
              <a:t>Successive (&gt;6) years of mobilisation by NATS (Child and Adolescent Worker Societies) around new Constitution and beyond</a:t>
            </a:r>
          </a:p>
          <a:p>
            <a:r>
              <a:rPr lang="en-IE" sz="2000" kern="100" dirty="0">
                <a:effectLst/>
                <a:ea typeface="Calibri" panose="020F0502020204030204" pitchFamily="34" charset="0"/>
                <a:cs typeface="Times New Roman" panose="02020603050405020304" pitchFamily="18" charset="0"/>
              </a:rPr>
              <a:t>New </a:t>
            </a:r>
            <a:r>
              <a:rPr lang="en-IE" sz="2000" b="0" i="0" dirty="0">
                <a:effectLst/>
              </a:rPr>
              <a:t>Child and Adolescent Code (2014) promised a new approach to child labour</a:t>
            </a:r>
            <a:endParaRPr lang="en-IE" sz="1600" kern="100" dirty="0">
              <a:effectLst/>
              <a:ea typeface="Calibri" panose="020F0502020204030204" pitchFamily="34" charset="0"/>
              <a:cs typeface="Times New Roman" panose="02020603050405020304" pitchFamily="18" charset="0"/>
            </a:endParaRPr>
          </a:p>
          <a:p>
            <a:endParaRPr lang="en-IE"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E" sz="2000" kern="100" dirty="0">
                <a:effectLst/>
                <a:latin typeface="Calibri" panose="020F0502020204030204" pitchFamily="34" charset="0"/>
                <a:ea typeface="Calibri" panose="020F0502020204030204" pitchFamily="34" charset="0"/>
                <a:cs typeface="Times New Roman" panose="02020603050405020304" pitchFamily="18" charset="0"/>
              </a:rPr>
              <a:t>Human Rights Frame:</a:t>
            </a:r>
          </a:p>
          <a:p>
            <a:r>
              <a:rPr lang="en-IE" sz="2000" kern="100" dirty="0">
                <a:effectLst/>
                <a:latin typeface="Calibri" panose="020F0502020204030204" pitchFamily="34" charset="0"/>
                <a:ea typeface="Calibri" panose="020F0502020204030204" pitchFamily="34" charset="0"/>
                <a:cs typeface="Times New Roman" panose="02020603050405020304" pitchFamily="18" charset="0"/>
              </a:rPr>
              <a:t>“Working children and adolescents are primarily human rights subjects (...) the State is obliged to protect those rights, including the right to work and to participate in public life with their own opinion and participation; in short, addressing the regulation of child labour within a framework of human rights protection could imply a much more comprehensive framework of obligations’ compliance and exercise of rights.” </a:t>
            </a:r>
          </a:p>
          <a:p>
            <a:pPr marL="800100" lvl="1" indent="-342900">
              <a:buFont typeface="Calibri" panose="020F0502020204030204" pitchFamily="34" charset="0"/>
              <a:buChar char="-"/>
            </a:pPr>
            <a:r>
              <a:rPr lang="en-IE" sz="2000" kern="100" dirty="0">
                <a:effectLst/>
                <a:latin typeface="Calibri" panose="020F0502020204030204" pitchFamily="34" charset="0"/>
                <a:ea typeface="Calibri" panose="020F0502020204030204" pitchFamily="34" charset="0"/>
                <a:cs typeface="Times New Roman" panose="02020603050405020304" pitchFamily="18" charset="0"/>
              </a:rPr>
              <a:t>UNATSBO, 2010</a:t>
            </a:r>
          </a:p>
        </p:txBody>
      </p:sp>
      <p:pic>
        <p:nvPicPr>
          <p:cNvPr id="1028" name="Picture 4" descr="ICNC - Union de Niños y Niñas Trabjadores de Bolivia: A Children's Movement  in Bolivia">
            <a:extLst>
              <a:ext uri="{FF2B5EF4-FFF2-40B4-BE49-F238E27FC236}">
                <a16:creationId xmlns:a16="http://schemas.microsoft.com/office/drawing/2014/main" id="{A6C6711F-3938-0588-23B9-C33FA1BA0E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50" y="1911492"/>
            <a:ext cx="2871788" cy="4418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507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42137B6-905A-D8DD-BF37-FC0827CF00FB}"/>
              </a:ext>
            </a:extLst>
          </p:cNvPr>
          <p:cNvSpPr>
            <a:spLocks noGrp="1"/>
          </p:cNvSpPr>
          <p:nvPr>
            <p:ph type="title"/>
          </p:nvPr>
        </p:nvSpPr>
        <p:spPr>
          <a:xfrm>
            <a:off x="838200" y="365125"/>
            <a:ext cx="10515600" cy="1325563"/>
          </a:xfrm>
        </p:spPr>
        <p:txBody>
          <a:bodyPr>
            <a:normAutofit/>
          </a:bodyPr>
          <a:lstStyle/>
          <a:p>
            <a:r>
              <a:rPr lang="en-US" dirty="0"/>
              <a:t>Bolivia, 2013-14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E3C2427-4649-48F0-20CF-1CC68F368261}"/>
              </a:ext>
            </a:extLst>
          </p:cNvPr>
          <p:cNvSpPr>
            <a:spLocks noGrp="1"/>
          </p:cNvSpPr>
          <p:nvPr>
            <p:ph idx="1"/>
          </p:nvPr>
        </p:nvSpPr>
        <p:spPr>
          <a:xfrm>
            <a:off x="838200" y="1448790"/>
            <a:ext cx="10515600" cy="4940135"/>
          </a:xfrm>
        </p:spPr>
        <p:txBody>
          <a:bodyPr>
            <a:normAutofit lnSpcReduction="10000"/>
          </a:bodyPr>
          <a:lstStyle/>
          <a:p>
            <a:r>
              <a:rPr lang="en-IE" sz="2000" kern="100" dirty="0">
                <a:effectLst/>
                <a:latin typeface="Calibri" panose="020F0502020204030204" pitchFamily="34" charset="0"/>
                <a:ea typeface="Calibri" panose="020F0502020204030204" pitchFamily="34" charset="0"/>
                <a:cs typeface="Times New Roman" panose="02020603050405020304" pitchFamily="18" charset="0"/>
              </a:rPr>
              <a:t>“Child </a:t>
            </a:r>
            <a:r>
              <a:rPr lang="en-IE" sz="2000" kern="100" dirty="0" err="1">
                <a:effectLst/>
                <a:latin typeface="Calibri" panose="020F0502020204030204" pitchFamily="34" charset="0"/>
                <a:ea typeface="Calibri" panose="020F0502020204030204" pitchFamily="34" charset="0"/>
                <a:cs typeface="Times New Roman" panose="02020603050405020304" pitchFamily="18" charset="0"/>
              </a:rPr>
              <a:t>labor</a:t>
            </a:r>
            <a:r>
              <a:rPr lang="en-IE" sz="2000" kern="100" dirty="0">
                <a:effectLst/>
                <a:latin typeface="Calibri" panose="020F0502020204030204" pitchFamily="34" charset="0"/>
                <a:ea typeface="Calibri" panose="020F0502020204030204" pitchFamily="34" charset="0"/>
                <a:cs typeface="Times New Roman" panose="02020603050405020304" pitchFamily="18" charset="0"/>
              </a:rPr>
              <a:t> shouldn’t be eradicated; yet children should not be exploited or forced to work. Some work out of necessity. To eliminate children and adolescents’ work is to eliminate their social conscience”. </a:t>
            </a:r>
          </a:p>
          <a:p>
            <a:pPr marL="800100" lvl="1" indent="-342900">
              <a:buFont typeface="Calibri" panose="020F0502020204030204" pitchFamily="34" charset="0"/>
              <a:buChar char="-"/>
            </a:pPr>
            <a:r>
              <a:rPr lang="en-IE" sz="1600" kern="100" dirty="0">
                <a:effectLst/>
                <a:latin typeface="Calibri" panose="020F0502020204030204" pitchFamily="34" charset="0"/>
                <a:ea typeface="Calibri" panose="020F0502020204030204" pitchFamily="34" charset="0"/>
                <a:cs typeface="Times New Roman" panose="02020603050405020304" pitchFamily="18" charset="0"/>
              </a:rPr>
              <a:t>President Evo Morales, December 2013</a:t>
            </a:r>
          </a:p>
          <a:p>
            <a:r>
              <a:rPr lang="en-IE" sz="2000" kern="100" dirty="0">
                <a:effectLst/>
                <a:latin typeface="Calibri" panose="020F0502020204030204" pitchFamily="34" charset="0"/>
                <a:ea typeface="Calibri" panose="020F0502020204030204" pitchFamily="34" charset="0"/>
                <a:cs typeface="Times New Roman" panose="02020603050405020304" pitchFamily="18" charset="0"/>
              </a:rPr>
              <a:t>Result: ‘Controversial’ Child and Adolescent Code 2014</a:t>
            </a:r>
          </a:p>
          <a:p>
            <a:pPr lvl="1"/>
            <a:r>
              <a:rPr lang="en-IE" sz="1600" kern="100" dirty="0">
                <a:effectLst/>
                <a:latin typeface="Calibri" panose="020F0502020204030204" pitchFamily="34" charset="0"/>
                <a:ea typeface="Calibri" panose="020F0502020204030204" pitchFamily="34" charset="0"/>
                <a:cs typeface="Times New Roman" panose="02020603050405020304" pitchFamily="18" charset="0"/>
              </a:rPr>
              <a:t>Very different approach</a:t>
            </a:r>
          </a:p>
          <a:p>
            <a:pPr lvl="1"/>
            <a:r>
              <a:rPr lang="en-IE" sz="1600" kern="100" dirty="0">
                <a:effectLst/>
                <a:latin typeface="Calibri" panose="020F0502020204030204" pitchFamily="34" charset="0"/>
                <a:ea typeface="Calibri" panose="020F0502020204030204" pitchFamily="34" charset="0"/>
                <a:cs typeface="Times New Roman" panose="02020603050405020304" pitchFamily="18" charset="0"/>
              </a:rPr>
              <a:t>Polarised responses</a:t>
            </a:r>
          </a:p>
          <a:p>
            <a:r>
              <a:rPr lang="en-IE" sz="2000" kern="100" dirty="0">
                <a:effectLst/>
                <a:latin typeface="Calibri" panose="020F0502020204030204" pitchFamily="34" charset="0"/>
                <a:ea typeface="Calibri" panose="020F0502020204030204" pitchFamily="34" charset="0"/>
                <a:cs typeface="Times New Roman" panose="02020603050405020304" pitchFamily="18" charset="0"/>
              </a:rPr>
              <a:t>“Children should not be at work or employment below the minimum age, which should be the age where you end compulsory schooling. Bolivia is the only country in the world that goes this way.” </a:t>
            </a:r>
          </a:p>
          <a:p>
            <a:pPr marL="800100" lvl="1" indent="-342900">
              <a:buFont typeface="Calibri" panose="020F0502020204030204" pitchFamily="34" charset="0"/>
              <a:buChar char="-"/>
            </a:pPr>
            <a:r>
              <a:rPr lang="en-IE" sz="1600" kern="100" dirty="0">
                <a:effectLst/>
                <a:latin typeface="Calibri" panose="020F0502020204030204" pitchFamily="34" charset="0"/>
                <a:ea typeface="Calibri" panose="020F0502020204030204" pitchFamily="34" charset="0"/>
                <a:cs typeface="Times New Roman" panose="02020603050405020304" pitchFamily="18" charset="0"/>
              </a:rPr>
              <a:t>Jose Ramirez, International </a:t>
            </a:r>
            <a:r>
              <a:rPr lang="en-IE" sz="1600" kern="100" dirty="0" err="1">
                <a:effectLst/>
                <a:latin typeface="Calibri" panose="020F0502020204030204" pitchFamily="34" charset="0"/>
                <a:ea typeface="Calibri" panose="020F0502020204030204" pitchFamily="34" charset="0"/>
                <a:cs typeface="Times New Roman" panose="02020603050405020304" pitchFamily="18" charset="0"/>
              </a:rPr>
              <a:t>Labor</a:t>
            </a:r>
            <a:r>
              <a:rPr lang="en-IE" sz="1600" kern="100" dirty="0">
                <a:effectLst/>
                <a:latin typeface="Calibri" panose="020F0502020204030204" pitchFamily="34" charset="0"/>
                <a:ea typeface="Calibri" panose="020F0502020204030204" pitchFamily="34" charset="0"/>
                <a:cs typeface="Times New Roman" panose="02020603050405020304" pitchFamily="18" charset="0"/>
              </a:rPr>
              <a:t> Organization (ILO)</a:t>
            </a:r>
          </a:p>
          <a:p>
            <a:r>
              <a:rPr lang="en-IE" sz="2000" kern="100" dirty="0">
                <a:effectLst/>
                <a:latin typeface="Calibri" panose="020F0502020204030204" pitchFamily="34" charset="0"/>
                <a:ea typeface="Calibri" panose="020F0502020204030204" pitchFamily="34" charset="0"/>
                <a:cs typeface="Times New Roman" panose="02020603050405020304" pitchFamily="18" charset="0"/>
              </a:rPr>
              <a:t>“The law does not exist to create more children workers, it exists to protect the rights of the children who already work.”</a:t>
            </a:r>
          </a:p>
          <a:p>
            <a:pPr marL="800100" lvl="1" indent="-342900">
              <a:buFont typeface="Calibri" panose="020F0502020204030204" pitchFamily="34" charset="0"/>
              <a:buChar char="-"/>
            </a:pPr>
            <a:r>
              <a:rPr lang="en-IE" sz="1600" kern="100" dirty="0">
                <a:effectLst/>
                <a:latin typeface="Calibri" panose="020F0502020204030204" pitchFamily="34" charset="0"/>
                <a:ea typeface="Calibri" panose="020F0502020204030204" pitchFamily="34" charset="0"/>
                <a:cs typeface="Times New Roman" panose="02020603050405020304" pitchFamily="18" charset="0"/>
              </a:rPr>
              <a:t>Lizeth Castro, UNATSBO</a:t>
            </a:r>
          </a:p>
          <a:p>
            <a:r>
              <a:rPr lang="en-IE" sz="2000" kern="100" dirty="0">
                <a:effectLst/>
                <a:latin typeface="Calibri" panose="020F0502020204030204" pitchFamily="34" charset="0"/>
                <a:ea typeface="Calibri" panose="020F0502020204030204" pitchFamily="34" charset="0"/>
                <a:cs typeface="Times New Roman" panose="02020603050405020304" pitchFamily="18" charset="0"/>
              </a:rPr>
              <a:t>“If you criminalize children, God knows what happens to them.” </a:t>
            </a:r>
          </a:p>
          <a:p>
            <a:pPr marL="800100" lvl="1" indent="-342900">
              <a:buFont typeface="Calibri" panose="020F0502020204030204" pitchFamily="34" charset="0"/>
              <a:buChar char="-"/>
            </a:pPr>
            <a:r>
              <a:rPr lang="en-IE" sz="1600" kern="100" dirty="0">
                <a:effectLst/>
                <a:latin typeface="Calibri" panose="020F0502020204030204" pitchFamily="34" charset="0"/>
                <a:ea typeface="Calibri" panose="020F0502020204030204" pitchFamily="34" charset="0"/>
                <a:cs typeface="Times New Roman" panose="02020603050405020304" pitchFamily="18" charset="0"/>
              </a:rPr>
              <a:t>Viviana </a:t>
            </a:r>
            <a:r>
              <a:rPr lang="en-IE" sz="1600" kern="100" dirty="0" err="1">
                <a:effectLst/>
                <a:latin typeface="Calibri" panose="020F0502020204030204" pitchFamily="34" charset="0"/>
                <a:ea typeface="Calibri" panose="020F0502020204030204" pitchFamily="34" charset="0"/>
                <a:cs typeface="Times New Roman" panose="02020603050405020304" pitchFamily="18" charset="0"/>
              </a:rPr>
              <a:t>Farfán</a:t>
            </a:r>
            <a:r>
              <a:rPr lang="en-IE" sz="1600" kern="100" dirty="0">
                <a:effectLst/>
                <a:latin typeface="Calibri" panose="020F0502020204030204" pitchFamily="34" charset="0"/>
                <a:ea typeface="Calibri" panose="020F0502020204030204" pitchFamily="34" charset="0"/>
                <a:cs typeface="Times New Roman" panose="02020603050405020304" pitchFamily="18" charset="0"/>
              </a:rPr>
              <a:t>, Save the Children Bolivia</a:t>
            </a:r>
          </a:p>
        </p:txBody>
      </p:sp>
    </p:spTree>
    <p:extLst>
      <p:ext uri="{BB962C8B-B14F-4D97-AF65-F5344CB8AC3E}">
        <p14:creationId xmlns:p14="http://schemas.microsoft.com/office/powerpoint/2010/main" val="3714950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D2B783EE-0239-4717-BBEA-8C9EAC61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757E0E-236D-EF9B-A33A-A36FA53890CA}"/>
              </a:ext>
            </a:extLst>
          </p:cNvPr>
          <p:cNvSpPr>
            <a:spLocks noGrp="1"/>
          </p:cNvSpPr>
          <p:nvPr>
            <p:ph type="title"/>
          </p:nvPr>
        </p:nvSpPr>
        <p:spPr>
          <a:xfrm>
            <a:off x="838201" y="345810"/>
            <a:ext cx="5120561" cy="1325563"/>
          </a:xfrm>
        </p:spPr>
        <p:txBody>
          <a:bodyPr>
            <a:normAutofit/>
          </a:bodyPr>
          <a:lstStyle/>
          <a:p>
            <a:r>
              <a:rPr lang="en-US" dirty="0"/>
              <a:t>Biographical Profile</a:t>
            </a:r>
          </a:p>
        </p:txBody>
      </p:sp>
      <p:sp>
        <p:nvSpPr>
          <p:cNvPr id="3" name="Content Placeholder 2">
            <a:extLst>
              <a:ext uri="{FF2B5EF4-FFF2-40B4-BE49-F238E27FC236}">
                <a16:creationId xmlns:a16="http://schemas.microsoft.com/office/drawing/2014/main" id="{1C1BD8A8-815F-B390-7614-1C9BF57EC570}"/>
              </a:ext>
            </a:extLst>
          </p:cNvPr>
          <p:cNvSpPr>
            <a:spLocks noGrp="1"/>
          </p:cNvSpPr>
          <p:nvPr>
            <p:ph idx="1"/>
          </p:nvPr>
        </p:nvSpPr>
        <p:spPr>
          <a:xfrm>
            <a:off x="838201" y="1825625"/>
            <a:ext cx="5092194" cy="4351338"/>
          </a:xfrm>
        </p:spPr>
        <p:txBody>
          <a:bodyPr>
            <a:normAutofit/>
          </a:bodyPr>
          <a:lstStyle/>
          <a:p>
            <a:r>
              <a:rPr lang="en-US" sz="2000" dirty="0"/>
              <a:t>PhD from in Politics from School of Law &amp; Government, DCU</a:t>
            </a:r>
          </a:p>
          <a:p>
            <a:r>
              <a:rPr lang="en-US" sz="2000" dirty="0"/>
              <a:t>IRC/European Commission CAROLINE Research Fellow, 2018-22</a:t>
            </a:r>
          </a:p>
          <a:p>
            <a:r>
              <a:rPr lang="en-US" sz="2000" dirty="0"/>
              <a:t>Seconded to Anti-Slavery International 2018-2020</a:t>
            </a:r>
          </a:p>
          <a:p>
            <a:r>
              <a:rPr lang="en-US" sz="2000" dirty="0"/>
              <a:t>Focus on climate change and modern slavery</a:t>
            </a:r>
          </a:p>
          <a:p>
            <a:r>
              <a:rPr lang="en-US" sz="2000" dirty="0"/>
              <a:t>Field research in Andean Region of South America</a:t>
            </a:r>
          </a:p>
          <a:p>
            <a:r>
              <a:rPr lang="en-US" sz="2000" dirty="0"/>
              <a:t>Author of ‘</a:t>
            </a:r>
            <a:r>
              <a:rPr lang="en-US" sz="2000" dirty="0">
                <a:hlinkClick r:id="rId2"/>
              </a:rPr>
              <a:t>From a Vicious to a Virtuous Circle</a:t>
            </a:r>
            <a:r>
              <a:rPr lang="en-US" sz="2000" dirty="0"/>
              <a:t>’ report, 2021 and ‘</a:t>
            </a:r>
            <a:r>
              <a:rPr lang="en-US" sz="2000" dirty="0">
                <a:hlinkClick r:id="rId3"/>
              </a:rPr>
              <a:t>The Modern Slavery Series</a:t>
            </a:r>
            <a:r>
              <a:rPr lang="en-US" sz="2000" dirty="0"/>
              <a:t>’, 2022</a:t>
            </a:r>
          </a:p>
        </p:txBody>
      </p:sp>
      <p:sp>
        <p:nvSpPr>
          <p:cNvPr id="2059" name="Oval 2058">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052" name="Picture 4" descr="From a vicious to a virtuous circle: Addressing climate change,  environmental destruction and contemporary slavery | PreventionWeb">
            <a:extLst>
              <a:ext uri="{FF2B5EF4-FFF2-40B4-BE49-F238E27FC236}">
                <a16:creationId xmlns:a16="http://schemas.microsoft.com/office/drawing/2014/main" id="{8506FD6B-983C-7200-A5B2-D84F90ED186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9829" r="-1" b="18068"/>
          <a:stretch/>
        </p:blipFill>
        <p:spPr bwMode="auto">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a:noFill/>
          <a:extLst>
            <a:ext uri="{909E8E84-426E-40DD-AFC4-6F175D3DCCD1}">
              <a14:hiddenFill xmlns:a14="http://schemas.microsoft.com/office/drawing/2010/main">
                <a:solidFill>
                  <a:srgbClr val="FFFFFF"/>
                </a:solidFill>
              </a14:hiddenFill>
            </a:ext>
          </a:extLst>
        </p:spPr>
      </p:pic>
      <p:sp>
        <p:nvSpPr>
          <p:cNvPr id="2061" name="Arc 2060">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2050" name="Picture 2" descr="Modern Slavery: Brazilian 'flying squad', Guaraní land reform and the  Coalition of Immokalee Workers - DevelopmentEducation.ie">
            <a:extLst>
              <a:ext uri="{FF2B5EF4-FFF2-40B4-BE49-F238E27FC236}">
                <a16:creationId xmlns:a16="http://schemas.microsoft.com/office/drawing/2014/main" id="{0DD29596-97D9-54F3-71A7-77B21642904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2573" r="9569" b="2"/>
          <a:stretch/>
        </p:blipFill>
        <p:spPr bwMode="auto">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911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839956A-95CE-12A5-A233-DDE87BC3F1B8}"/>
              </a:ext>
            </a:extLst>
          </p:cNvPr>
          <p:cNvSpPr>
            <a:spLocks noGrp="1"/>
          </p:cNvSpPr>
          <p:nvPr>
            <p:ph type="title"/>
          </p:nvPr>
        </p:nvSpPr>
        <p:spPr>
          <a:xfrm>
            <a:off x="838200" y="365125"/>
            <a:ext cx="10515600" cy="1325563"/>
          </a:xfrm>
        </p:spPr>
        <p:txBody>
          <a:bodyPr>
            <a:normAutofit/>
          </a:bodyPr>
          <a:lstStyle/>
          <a:p>
            <a:r>
              <a:rPr lang="en-US" dirty="0"/>
              <a:t>Some broad lessons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068D781-C2D6-E592-F4DB-E1889C261EC8}"/>
              </a:ext>
            </a:extLst>
          </p:cNvPr>
          <p:cNvSpPr>
            <a:spLocks noGrp="1"/>
          </p:cNvSpPr>
          <p:nvPr>
            <p:ph idx="1"/>
          </p:nvPr>
        </p:nvSpPr>
        <p:spPr>
          <a:xfrm>
            <a:off x="838200" y="1825625"/>
            <a:ext cx="10515600" cy="4351338"/>
          </a:xfrm>
        </p:spPr>
        <p:txBody>
          <a:bodyPr>
            <a:normAutofit/>
          </a:bodyPr>
          <a:lstStyle/>
          <a:p>
            <a:pPr marL="514350" indent="-514350">
              <a:buFont typeface="+mj-lt"/>
              <a:buAutoNum type="arabicPeriod"/>
            </a:pPr>
            <a:r>
              <a:rPr lang="en-GB" sz="2800" dirty="0">
                <a:effectLst/>
                <a:latin typeface="Calibri" panose="020F0502020204030204" pitchFamily="34" charset="0"/>
                <a:ea typeface="Calibri" panose="020F0502020204030204" pitchFamily="34" charset="0"/>
                <a:cs typeface="Times New Roman" panose="02020603050405020304" pitchFamily="18" charset="0"/>
              </a:rPr>
              <a:t>Abolition alone is not effective</a:t>
            </a:r>
            <a:r>
              <a:rPr lang="en-IE" dirty="0">
                <a:effectLst/>
              </a:rPr>
              <a:t> </a:t>
            </a:r>
          </a:p>
          <a:p>
            <a:pPr marL="514350" indent="-514350">
              <a:buFont typeface="+mj-lt"/>
              <a:buAutoNum type="arabicPeriod"/>
            </a:pPr>
            <a:r>
              <a:rPr lang="en-GB" sz="2800" dirty="0">
                <a:effectLst/>
                <a:latin typeface="Calibri" panose="020F0502020204030204" pitchFamily="34" charset="0"/>
                <a:ea typeface="Calibri" panose="020F0502020204030204" pitchFamily="34" charset="0"/>
                <a:cs typeface="Times New Roman" panose="02020603050405020304" pitchFamily="18" charset="0"/>
              </a:rPr>
              <a:t>Estimates about the prevalence of modern slavery are, at the very least, questionable</a:t>
            </a:r>
            <a:r>
              <a:rPr lang="en-IE" dirty="0">
                <a:effectLst/>
              </a:rPr>
              <a:t> </a:t>
            </a:r>
          </a:p>
          <a:p>
            <a:pPr marL="514350" indent="-514350">
              <a:buFont typeface="+mj-lt"/>
              <a:buAutoNum type="arabicPeriod"/>
            </a:pPr>
            <a:r>
              <a:rPr lang="en-GB" sz="2800" dirty="0">
                <a:effectLst/>
                <a:latin typeface="Calibri" panose="020F0502020204030204" pitchFamily="34" charset="0"/>
                <a:ea typeface="Calibri" panose="020F0502020204030204" pitchFamily="34" charset="0"/>
                <a:cs typeface="Times New Roman" panose="02020603050405020304" pitchFamily="18" charset="0"/>
              </a:rPr>
              <a:t>Tendency to sensationalise these issues by multilateral institutions, national governments and the media</a:t>
            </a:r>
            <a:r>
              <a:rPr lang="en-IE" dirty="0">
                <a:effectLst/>
              </a:rPr>
              <a:t> </a:t>
            </a:r>
            <a:endParaRPr lang="en-IE" dirty="0"/>
          </a:p>
          <a:p>
            <a:pPr marL="514350" indent="-514350">
              <a:buFont typeface="+mj-lt"/>
              <a:buAutoNum type="arabicPeriod"/>
            </a:pPr>
            <a:r>
              <a:rPr lang="en-GB" sz="2800" dirty="0">
                <a:effectLst/>
                <a:latin typeface="Calibri" panose="020F0502020204030204" pitchFamily="34" charset="0"/>
                <a:ea typeface="Calibri" panose="020F0502020204030204" pitchFamily="34" charset="0"/>
                <a:cs typeface="Times New Roman" panose="02020603050405020304" pitchFamily="18" charset="0"/>
              </a:rPr>
              <a:t>Listening to the voices of survivors and those with lived experience is crucial</a:t>
            </a:r>
            <a:r>
              <a:rPr lang="en-IE" dirty="0">
                <a:effectLst/>
              </a:rPr>
              <a:t> </a:t>
            </a:r>
            <a:endParaRPr lang="en-US" dirty="0"/>
          </a:p>
        </p:txBody>
      </p:sp>
    </p:spTree>
    <p:extLst>
      <p:ext uri="{BB962C8B-B14F-4D97-AF65-F5344CB8AC3E}">
        <p14:creationId xmlns:p14="http://schemas.microsoft.com/office/powerpoint/2010/main" val="2793109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839956A-95CE-12A5-A233-DDE87BC3F1B8}"/>
              </a:ext>
            </a:extLst>
          </p:cNvPr>
          <p:cNvSpPr>
            <a:spLocks noGrp="1"/>
          </p:cNvSpPr>
          <p:nvPr>
            <p:ph type="title"/>
          </p:nvPr>
        </p:nvSpPr>
        <p:spPr>
          <a:xfrm>
            <a:off x="838200" y="365125"/>
            <a:ext cx="10515600" cy="1325563"/>
          </a:xfrm>
        </p:spPr>
        <p:txBody>
          <a:bodyPr>
            <a:normAutofit/>
          </a:bodyPr>
          <a:lstStyle/>
          <a:p>
            <a:pPr marL="514350" indent="-514350">
              <a:buFont typeface="+mj-lt"/>
              <a:buAutoNum type="arabicPeriod"/>
            </a:pPr>
            <a:r>
              <a:rPr lang="en-GB" sz="4400" dirty="0">
                <a:effectLst/>
                <a:latin typeface="Calibri" panose="020F0502020204030204" pitchFamily="34" charset="0"/>
                <a:ea typeface="Calibri" panose="020F0502020204030204" pitchFamily="34" charset="0"/>
                <a:cs typeface="Times New Roman" panose="02020603050405020304" pitchFamily="18" charset="0"/>
              </a:rPr>
              <a:t>Abolition alone is not effective</a:t>
            </a:r>
            <a:r>
              <a:rPr lang="en-IE" dirty="0">
                <a:effectLst/>
              </a:rPr>
              <a: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068D781-C2D6-E592-F4DB-E1889C261EC8}"/>
              </a:ext>
            </a:extLst>
          </p:cNvPr>
          <p:cNvSpPr>
            <a:spLocks noGrp="1"/>
          </p:cNvSpPr>
          <p:nvPr>
            <p:ph idx="1"/>
          </p:nvPr>
        </p:nvSpPr>
        <p:spPr>
          <a:xfrm>
            <a:off x="838200" y="1825625"/>
            <a:ext cx="10515600" cy="4351338"/>
          </a:xfrm>
        </p:spPr>
        <p:txBody>
          <a:bodyPr>
            <a:normAutofit fontScale="92500" lnSpcReduction="10000"/>
          </a:bodyPr>
          <a:lstStyle/>
          <a:p>
            <a:r>
              <a:rPr lang="en-US" dirty="0"/>
              <a:t>Three P’s … or only one?</a:t>
            </a:r>
          </a:p>
          <a:p>
            <a:r>
              <a:rPr lang="en-US" dirty="0"/>
              <a:t>Criminal justice approach proven as too blunt</a:t>
            </a:r>
          </a:p>
          <a:p>
            <a:r>
              <a:rPr lang="en-US" dirty="0"/>
              <a:t>Linked to ‘collateral damage’ and unintended consequences</a:t>
            </a:r>
          </a:p>
          <a:p>
            <a:r>
              <a:rPr lang="en-US" dirty="0"/>
              <a:t>Targeting of unwanted groups</a:t>
            </a:r>
          </a:p>
          <a:p>
            <a:r>
              <a:rPr lang="en-US" dirty="0"/>
              <a:t>The ‘Two P’s’: Politics and participation</a:t>
            </a:r>
          </a:p>
          <a:p>
            <a:r>
              <a:rPr lang="en-US" dirty="0"/>
              <a:t>Human Rights approaches:</a:t>
            </a:r>
          </a:p>
          <a:p>
            <a:pPr lvl="1"/>
            <a:r>
              <a:rPr lang="en-US" dirty="0"/>
              <a:t>Tendency to focus on ‘negative’ rights – leads to CJA</a:t>
            </a:r>
          </a:p>
          <a:p>
            <a:pPr lvl="1"/>
            <a:r>
              <a:rPr lang="en-US" dirty="0"/>
              <a:t>Importance of ‘Second-generation/positive rights’</a:t>
            </a:r>
          </a:p>
          <a:p>
            <a:pPr lvl="2"/>
            <a:r>
              <a:rPr lang="en-US" dirty="0"/>
              <a:t>Right to Education</a:t>
            </a:r>
          </a:p>
          <a:p>
            <a:pPr lvl="2"/>
            <a:r>
              <a:rPr lang="en-US" dirty="0"/>
              <a:t>Right to Healthcare</a:t>
            </a:r>
          </a:p>
          <a:p>
            <a:pPr lvl="2"/>
            <a:r>
              <a:rPr lang="en-US" dirty="0"/>
              <a:t>Universal social protections</a:t>
            </a:r>
          </a:p>
          <a:p>
            <a:pPr lvl="1"/>
            <a:endParaRPr lang="en-US" dirty="0"/>
          </a:p>
        </p:txBody>
      </p:sp>
    </p:spTree>
    <p:extLst>
      <p:ext uri="{BB962C8B-B14F-4D97-AF65-F5344CB8AC3E}">
        <p14:creationId xmlns:p14="http://schemas.microsoft.com/office/powerpoint/2010/main" val="333012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839956A-95CE-12A5-A233-DDE87BC3F1B8}"/>
              </a:ext>
            </a:extLst>
          </p:cNvPr>
          <p:cNvSpPr>
            <a:spLocks noGrp="1"/>
          </p:cNvSpPr>
          <p:nvPr>
            <p:ph type="title"/>
          </p:nvPr>
        </p:nvSpPr>
        <p:spPr>
          <a:xfrm>
            <a:off x="838200" y="365125"/>
            <a:ext cx="10515600" cy="1325563"/>
          </a:xfrm>
        </p:spPr>
        <p:txBody>
          <a:bodyPr>
            <a:normAutofit/>
          </a:bodyPr>
          <a:lstStyle/>
          <a:p>
            <a:r>
              <a:rPr lang="en-GB" sz="4400" dirty="0">
                <a:effectLst/>
                <a:latin typeface="Calibri" panose="020F0502020204030204" pitchFamily="34" charset="0"/>
                <a:ea typeface="Calibri" panose="020F0502020204030204" pitchFamily="34" charset="0"/>
                <a:cs typeface="Times New Roman" panose="02020603050405020304" pitchFamily="18" charset="0"/>
              </a:rPr>
              <a:t>2. Estimates about the prevalence of modern slavery are, at the very least, questionable</a:t>
            </a:r>
            <a:r>
              <a:rPr lang="en-IE" dirty="0">
                <a:effectLst/>
              </a:rPr>
              <a: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068D781-C2D6-E592-F4DB-E1889C261EC8}"/>
              </a:ext>
            </a:extLst>
          </p:cNvPr>
          <p:cNvSpPr>
            <a:spLocks noGrp="1"/>
          </p:cNvSpPr>
          <p:nvPr>
            <p:ph idx="1"/>
          </p:nvPr>
        </p:nvSpPr>
        <p:spPr>
          <a:xfrm>
            <a:off x="838200" y="1825625"/>
            <a:ext cx="10515600" cy="4351338"/>
          </a:xfrm>
        </p:spPr>
        <p:txBody>
          <a:bodyPr>
            <a:normAutofit/>
          </a:bodyPr>
          <a:lstStyle/>
          <a:p>
            <a:r>
              <a:rPr lang="en-US" dirty="0"/>
              <a:t>Serious issues with the methodologies used by the high-profile Global Slavery Index and ILO Global Estimates of Modern Slavery </a:t>
            </a:r>
          </a:p>
          <a:p>
            <a:pPr lvl="1"/>
            <a:r>
              <a:rPr lang="en-US" dirty="0"/>
              <a:t>Comparing apples and oranges?</a:t>
            </a:r>
          </a:p>
          <a:p>
            <a:pPr lvl="1"/>
            <a:r>
              <a:rPr lang="en-US" dirty="0"/>
              <a:t>Lack of transparency about methods for data collection</a:t>
            </a:r>
          </a:p>
          <a:p>
            <a:pPr lvl="1"/>
            <a:r>
              <a:rPr lang="en-US" dirty="0"/>
              <a:t>Extrapolation based on subset</a:t>
            </a:r>
          </a:p>
          <a:p>
            <a:pPr lvl="1"/>
            <a:r>
              <a:rPr lang="en-US" dirty="0"/>
              <a:t>Reliability and accuracy of data questioned</a:t>
            </a:r>
          </a:p>
          <a:p>
            <a:r>
              <a:rPr lang="en-US" dirty="0"/>
              <a:t>Similarities with the ILO Global Estimates on Child </a:t>
            </a:r>
            <a:r>
              <a:rPr lang="en-US" dirty="0" err="1"/>
              <a:t>Labour</a:t>
            </a:r>
            <a:endParaRPr lang="en-US" dirty="0"/>
          </a:p>
          <a:p>
            <a:pPr lvl="1"/>
            <a:r>
              <a:rPr lang="en-US" dirty="0"/>
              <a:t>Survey data: Who, how and when we ask </a:t>
            </a:r>
          </a:p>
          <a:p>
            <a:pPr lvl="1"/>
            <a:r>
              <a:rPr lang="en-US" dirty="0"/>
              <a:t>Broad definitions designed to ‘capture’ high numbers … 160 million</a:t>
            </a:r>
          </a:p>
        </p:txBody>
      </p:sp>
    </p:spTree>
    <p:extLst>
      <p:ext uri="{BB962C8B-B14F-4D97-AF65-F5344CB8AC3E}">
        <p14:creationId xmlns:p14="http://schemas.microsoft.com/office/powerpoint/2010/main" val="3435187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839956A-95CE-12A5-A233-DDE87BC3F1B8}"/>
              </a:ext>
            </a:extLst>
          </p:cNvPr>
          <p:cNvSpPr>
            <a:spLocks noGrp="1"/>
          </p:cNvSpPr>
          <p:nvPr>
            <p:ph type="title"/>
          </p:nvPr>
        </p:nvSpPr>
        <p:spPr>
          <a:xfrm>
            <a:off x="848239" y="497922"/>
            <a:ext cx="10515600" cy="1325563"/>
          </a:xfrm>
        </p:spPr>
        <p:txBody>
          <a:bodyPr>
            <a:normAutofit fontScale="90000"/>
          </a:bodyPr>
          <a:lstStyle/>
          <a:p>
            <a:r>
              <a:rPr lang="en-GB" sz="4400" dirty="0">
                <a:effectLst/>
                <a:latin typeface="Calibri" panose="020F0502020204030204" pitchFamily="34" charset="0"/>
                <a:ea typeface="Calibri" panose="020F0502020204030204" pitchFamily="34" charset="0"/>
                <a:cs typeface="Times New Roman" panose="02020603050405020304" pitchFamily="18" charset="0"/>
              </a:rPr>
              <a:t>3. Tendency to sensationalise these issues by multilateral institutions, national governments and the media</a:t>
            </a:r>
            <a:r>
              <a:rPr lang="en-IE" dirty="0">
                <a:effectLst/>
              </a:rPr>
              <a:t> </a:t>
            </a:r>
            <a:endParaRPr lang="en-IE"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068D781-C2D6-E592-F4DB-E1889C261EC8}"/>
              </a:ext>
            </a:extLst>
          </p:cNvPr>
          <p:cNvSpPr>
            <a:spLocks noGrp="1"/>
          </p:cNvSpPr>
          <p:nvPr>
            <p:ph idx="1"/>
          </p:nvPr>
        </p:nvSpPr>
        <p:spPr>
          <a:xfrm>
            <a:off x="828161" y="2098675"/>
            <a:ext cx="10515600" cy="4351338"/>
          </a:xfrm>
        </p:spPr>
        <p:txBody>
          <a:bodyPr>
            <a:normAutofit/>
          </a:bodyPr>
          <a:lstStyle/>
          <a:p>
            <a:r>
              <a:rPr lang="en-US" dirty="0"/>
              <a:t>Big, spectacular goals or pledges (“We will end ISSUE by DATE”)</a:t>
            </a:r>
          </a:p>
          <a:p>
            <a:pPr lvl="1"/>
            <a:r>
              <a:rPr lang="en-US" dirty="0"/>
              <a:t>WHAT exactly is being tackled/eliminated?</a:t>
            </a:r>
          </a:p>
          <a:p>
            <a:pPr lvl="1"/>
            <a:r>
              <a:rPr lang="en-US" dirty="0"/>
              <a:t>HOW will it be done?</a:t>
            </a:r>
          </a:p>
          <a:p>
            <a:r>
              <a:rPr lang="en-US" dirty="0"/>
              <a:t>Treating ‘worst cases’ as representative</a:t>
            </a:r>
          </a:p>
          <a:p>
            <a:pPr lvl="1"/>
            <a:r>
              <a:rPr lang="en-US" dirty="0"/>
              <a:t>Child Work: 218 million</a:t>
            </a:r>
          </a:p>
          <a:p>
            <a:pPr lvl="1"/>
            <a:r>
              <a:rPr lang="en-US" dirty="0"/>
              <a:t>Child </a:t>
            </a:r>
            <a:r>
              <a:rPr lang="en-US" dirty="0" err="1"/>
              <a:t>Labour</a:t>
            </a:r>
            <a:r>
              <a:rPr lang="en-US" dirty="0"/>
              <a:t>: 160 million</a:t>
            </a:r>
          </a:p>
          <a:p>
            <a:pPr lvl="1"/>
            <a:r>
              <a:rPr lang="en-US" dirty="0"/>
              <a:t>Children in Hazardous Work: 79 million</a:t>
            </a:r>
          </a:p>
          <a:p>
            <a:pPr lvl="1"/>
            <a:r>
              <a:rPr lang="en-US" dirty="0"/>
              <a:t>Child Slavery: 12.3 million</a:t>
            </a:r>
          </a:p>
          <a:p>
            <a:pPr lvl="1"/>
            <a:r>
              <a:rPr lang="en-US" dirty="0"/>
              <a:t>Child Forced </a:t>
            </a:r>
            <a:r>
              <a:rPr lang="en-US" dirty="0" err="1"/>
              <a:t>Labour</a:t>
            </a:r>
            <a:r>
              <a:rPr lang="en-US" dirty="0"/>
              <a:t>: 3.3 million</a:t>
            </a:r>
          </a:p>
        </p:txBody>
      </p:sp>
    </p:spTree>
    <p:extLst>
      <p:ext uri="{BB962C8B-B14F-4D97-AF65-F5344CB8AC3E}">
        <p14:creationId xmlns:p14="http://schemas.microsoft.com/office/powerpoint/2010/main" val="27619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839956A-95CE-12A5-A233-DDE87BC3F1B8}"/>
              </a:ext>
            </a:extLst>
          </p:cNvPr>
          <p:cNvSpPr>
            <a:spLocks noGrp="1"/>
          </p:cNvSpPr>
          <p:nvPr>
            <p:ph type="title"/>
          </p:nvPr>
        </p:nvSpPr>
        <p:spPr>
          <a:xfrm>
            <a:off x="848239" y="497922"/>
            <a:ext cx="10515600" cy="1325563"/>
          </a:xfrm>
        </p:spPr>
        <p:txBody>
          <a:bodyPr>
            <a:normAutofit/>
          </a:bodyPr>
          <a:lstStyle/>
          <a:p>
            <a:r>
              <a:rPr lang="en-GB" sz="4400" dirty="0">
                <a:effectLst/>
                <a:latin typeface="Calibri" panose="020F0502020204030204" pitchFamily="34" charset="0"/>
                <a:ea typeface="Calibri" panose="020F0502020204030204" pitchFamily="34" charset="0"/>
                <a:cs typeface="Times New Roman" panose="02020603050405020304" pitchFamily="18" charset="0"/>
              </a:rPr>
              <a:t>4. Listening to the voices of survivors and those with lived experience is crucial</a:t>
            </a:r>
            <a:r>
              <a:rPr lang="en-IE" dirty="0">
                <a:effectLst/>
              </a:rPr>
              <a:t> </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068D781-C2D6-E592-F4DB-E1889C261EC8}"/>
              </a:ext>
            </a:extLst>
          </p:cNvPr>
          <p:cNvSpPr>
            <a:spLocks noGrp="1"/>
          </p:cNvSpPr>
          <p:nvPr>
            <p:ph idx="1"/>
          </p:nvPr>
        </p:nvSpPr>
        <p:spPr>
          <a:xfrm>
            <a:off x="828161" y="2098675"/>
            <a:ext cx="10515600" cy="4351338"/>
          </a:xfrm>
        </p:spPr>
        <p:txBody>
          <a:bodyPr>
            <a:normAutofit/>
          </a:bodyPr>
          <a:lstStyle/>
          <a:p>
            <a:r>
              <a:rPr lang="en-US" dirty="0"/>
              <a:t>Late but welcome realization of importance of survivor voices in shaping responses – see Durban Call to Action</a:t>
            </a:r>
          </a:p>
          <a:p>
            <a:r>
              <a:rPr lang="en-US" dirty="0"/>
              <a:t>Point to hybrid approach: not human rights or livelihoods, but </a:t>
            </a:r>
            <a:r>
              <a:rPr lang="en-US" u="sng" dirty="0"/>
              <a:t>BOTH</a:t>
            </a:r>
          </a:p>
          <a:p>
            <a:r>
              <a:rPr lang="en-US" dirty="0"/>
              <a:t>Also point to the need to </a:t>
            </a:r>
            <a:r>
              <a:rPr lang="en-US" dirty="0" err="1"/>
              <a:t>analyse</a:t>
            </a:r>
            <a:r>
              <a:rPr lang="en-US" dirty="0"/>
              <a:t> power relations across different fields – who is listened to and why/how?</a:t>
            </a:r>
          </a:p>
          <a:p>
            <a:pPr lvl="1"/>
            <a:r>
              <a:rPr lang="en-US" dirty="0"/>
              <a:t>Economic</a:t>
            </a:r>
          </a:p>
          <a:p>
            <a:pPr lvl="1"/>
            <a:r>
              <a:rPr lang="en-US" dirty="0"/>
              <a:t>Social</a:t>
            </a:r>
          </a:p>
          <a:p>
            <a:pPr lvl="1"/>
            <a:r>
              <a:rPr lang="en-US" dirty="0"/>
              <a:t>Politico-legal</a:t>
            </a:r>
          </a:p>
          <a:p>
            <a:pPr lvl="1"/>
            <a:r>
              <a:rPr lang="en-US" dirty="0"/>
              <a:t>Environmental</a:t>
            </a:r>
          </a:p>
          <a:p>
            <a:endParaRPr lang="en-US" dirty="0"/>
          </a:p>
        </p:txBody>
      </p:sp>
    </p:spTree>
    <p:extLst>
      <p:ext uri="{BB962C8B-B14F-4D97-AF65-F5344CB8AC3E}">
        <p14:creationId xmlns:p14="http://schemas.microsoft.com/office/powerpoint/2010/main" val="446398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1321</Words>
  <Application>Microsoft Office PowerPoint</Application>
  <PresentationFormat>Widescreen</PresentationFormat>
  <Paragraphs>108</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DC Serif</vt:lpstr>
      <vt:lpstr>Open Sans</vt:lpstr>
      <vt:lpstr>Office Theme</vt:lpstr>
      <vt:lpstr>Child Labour:  Joining the dots of inequality and power</vt:lpstr>
      <vt:lpstr>Bolivia, 2013-14</vt:lpstr>
      <vt:lpstr>Bolivia, 2013-14</vt:lpstr>
      <vt:lpstr>Biographical Profile</vt:lpstr>
      <vt:lpstr>Some broad lessons</vt:lpstr>
      <vt:lpstr>Abolition alone is not effective </vt:lpstr>
      <vt:lpstr>2. Estimates about the prevalence of modern slavery are, at the very least, questionable </vt:lpstr>
      <vt:lpstr>3. Tendency to sensationalise these issues by multilateral institutions, national governments and the media </vt:lpstr>
      <vt:lpstr>4. Listening to the voices of survivors and those with lived experience is crucial </vt:lpstr>
      <vt:lpstr>4. Listening to the voices of survivors and those with lived experience is crucial </vt:lpstr>
      <vt:lpstr>Back to Bolivia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labour:  Joining the dots of inequality and power</dc:title>
  <dc:creator>Christopher O'Connell</dc:creator>
  <cp:lastModifiedBy>Adem, Abdulahi</cp:lastModifiedBy>
  <cp:revision>22</cp:revision>
  <dcterms:created xsi:type="dcterms:W3CDTF">2023-06-11T18:10:32Z</dcterms:created>
  <dcterms:modified xsi:type="dcterms:W3CDTF">2023-06-19T08:37:07Z</dcterms:modified>
</cp:coreProperties>
</file>